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8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8" r:id="rId14"/>
    <p:sldId id="282" r:id="rId15"/>
    <p:sldId id="269" r:id="rId16"/>
    <p:sldId id="283" r:id="rId17"/>
    <p:sldId id="284" r:id="rId18"/>
    <p:sldId id="285" r:id="rId19"/>
    <p:sldId id="287" r:id="rId20"/>
    <p:sldId id="288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90" r:id="rId29"/>
    <p:sldId id="291" r:id="rId30"/>
    <p:sldId id="292" r:id="rId31"/>
    <p:sldId id="289" r:id="rId32"/>
    <p:sldId id="278" r:id="rId33"/>
    <p:sldId id="279" r:id="rId34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631" autoAdjust="0"/>
  </p:normalViewPr>
  <p:slideViewPr>
    <p:cSldViewPr>
      <p:cViewPr varScale="1">
        <p:scale>
          <a:sx n="88" d="100"/>
          <a:sy n="88" d="100"/>
        </p:scale>
        <p:origin x="144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411A-BD3B-4ABB-B26D-64E22DF6F122}" type="datetimeFigureOut">
              <a:rPr lang="zh-CN" altLang="en-US" smtClean="0"/>
              <a:t>2022/8/30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14DC48-5E09-4242-94D0-2CC6CFAFB2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029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7%BA%BF%E6%80%A7&amp;spm=1001.2101.3001.7020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so.csdn.net/so/search?q=%E4%B8%80%E5%85%83%E7%BA%BF%E6%80%A7%E5%9B%9E%E5%BD%92&amp;spm=1001.2101.3001.7020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可以使用函数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以向量的形式输入月龄和体重数据，此函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数可将其参数组合成一个向量或列表。然后用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sd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函数分别获得体重的均值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和标准差，以及月龄和体重的相关度。最后使用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plot()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函数，从而用图形展示月龄和体重的关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系，这样就可以用可视化的方式检查其中可能存在的趋势。函数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将结束会话并允许你退出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名婴儿的平均体重是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7.06kg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，标准差为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2.08kg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，月龄和体重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之间存在较强的线性关系（相关度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=0.91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）。这种关系也可以从图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1-4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所示的散点图中看到。不出意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料，随着月龄的增长，婴儿的体重也趋于增加。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15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help.start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会打开一个浏览器窗口，我们可在其中查看入门和高级的帮助手册、常见问题集，以及参考材料。函数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RSiteSearch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可在在线帮助手册和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R-Help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邮件列表的讨论存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档中搜索指定主题，并在浏览器中返回结果。由函数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函数返回的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文档一般是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格式的实用介绍性文章。不过，并非所有的包都提供了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文档。不难发现，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提供了大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量的帮助功能，学会如何使用这些帮助文档，毫无疑问有助于编程。我经常使用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来查看某些函数的功能（如选项或返回值）。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622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help.start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会打开一个浏览器窗口，我们可在其中查看入门和高级的帮助手册、常见问题集，以及参考材料。函数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RSiteSearch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可在在线帮助手册和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R-Help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邮件列表的讨论存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档中搜索指定主题，并在浏览器中返回结果。由函数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vignette()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函数返回的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文档一般是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格式的实用介绍性文章。不过，并非所有的包都提供了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vignette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文档。不难发现，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提供了大</a:t>
            </a:r>
          </a:p>
          <a:p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量的帮助功能，学会如何使用这些帮助文档，毫无疑问有助于编程。我经常使用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r>
              <a:rPr lang="zh-CN" alt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来查看某些函数的功能（如选项或返回值）。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249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source(“filename”)</a:t>
            </a:r>
            <a:r>
              <a:rPr lang="zh-CN" altLang="en-US" sz="1200" dirty="0" smtClean="0">
                <a:solidFill>
                  <a:schemeClr val="bg1"/>
                </a:solidFill>
              </a:rPr>
              <a:t>：</a:t>
            </a:r>
            <a:endParaRPr lang="en-US" altLang="zh-CN" sz="1200" dirty="0" smtClean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840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82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在处理数据的过程中，可以制作一个自动批处理文件，让它具有智能的效果，自动化完成复杂的数据处理过程，提高工作效率，解放生产力，从而可以投入更多的精力到数据分析和数据挖掘中，发现数据中的</a:t>
            </a:r>
            <a:r>
              <a:rPr lang="en-US" altLang="zh-CN" dirty="0" smtClean="0"/>
              <a:t>"</a:t>
            </a:r>
            <a:r>
              <a:rPr lang="zh-CN" altLang="en-US" dirty="0" smtClean="0"/>
              <a:t>金子</a:t>
            </a:r>
            <a:r>
              <a:rPr lang="en-US" altLang="zh-CN" dirty="0" smtClean="0"/>
              <a:t>"</a:t>
            </a:r>
            <a:r>
              <a:rPr lang="zh-CN" altLang="en-US" dirty="0" smtClean="0"/>
              <a:t>，体现数据的真正价值！！！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</a:p>
          <a:p>
            <a:r>
              <a:rPr lang="zh-CN" altLang="en-US" dirty="0" smtClean="0"/>
              <a:t>  </a:t>
            </a:r>
            <a:r>
              <a:rPr lang="en-US" altLang="zh-CN" dirty="0" smtClean="0"/>
              <a:t>R</a:t>
            </a:r>
            <a:r>
              <a:rPr lang="zh-CN" altLang="en-US" dirty="0" smtClean="0"/>
              <a:t>语言中 </a:t>
            </a:r>
            <a:r>
              <a:rPr lang="en-US" altLang="zh-CN" dirty="0" smtClean="0"/>
              <a:t>C:\Program Files\R\R-3.2.0\bin\x64 </a:t>
            </a:r>
            <a:r>
              <a:rPr lang="zh-CN" altLang="en-US" dirty="0" smtClean="0"/>
              <a:t>中有个 </a:t>
            </a:r>
            <a:r>
              <a:rPr lang="en-US" altLang="zh-CN" dirty="0" smtClean="0"/>
              <a:t>Rscript.exe</a:t>
            </a:r>
            <a:r>
              <a:rPr lang="zh-CN" altLang="en-US" dirty="0" smtClean="0"/>
              <a:t>，这是脚本运行的程序。</a:t>
            </a:r>
          </a:p>
          <a:p>
            <a:r>
              <a:rPr lang="en-US" altLang="zh-CN" dirty="0" smtClean="0"/>
              <a:t>(1)</a:t>
            </a:r>
            <a:r>
              <a:rPr lang="zh-CN" altLang="en-US" dirty="0" smtClean="0"/>
              <a:t>将你的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语言程序写入一个叫</a:t>
            </a:r>
            <a:r>
              <a:rPr lang="en-US" altLang="zh-CN" dirty="0" err="1" smtClean="0"/>
              <a:t>mywork.r</a:t>
            </a:r>
            <a:r>
              <a:rPr lang="zh-CN" altLang="en-US" dirty="0" smtClean="0"/>
              <a:t>的文件中，文件名字自己随便起就行。</a:t>
            </a:r>
          </a:p>
          <a:p>
            <a:r>
              <a:rPr lang="en-US" altLang="zh-CN" dirty="0" smtClean="0"/>
              <a:t>(2)</a:t>
            </a:r>
            <a:r>
              <a:rPr lang="zh-CN" altLang="en-US" dirty="0" smtClean="0"/>
              <a:t>建立个</a:t>
            </a:r>
            <a:r>
              <a:rPr lang="en-US" altLang="zh-CN" dirty="0" smtClean="0"/>
              <a:t>Rcmd.txt</a:t>
            </a:r>
            <a:r>
              <a:rPr lang="zh-CN" altLang="en-US" dirty="0" smtClean="0"/>
              <a:t>文件，里面写入代码 ：</a:t>
            </a:r>
          </a:p>
          <a:p>
            <a:endParaRPr lang="zh-CN" altLang="en-US" dirty="0" smtClean="0"/>
          </a:p>
          <a:p>
            <a:r>
              <a:rPr lang="en-US" altLang="zh-CN" dirty="0" smtClean="0"/>
              <a:t>cd /d C:\Program Files\R\R-3.2.0\bin</a:t>
            </a:r>
          </a:p>
          <a:p>
            <a:r>
              <a:rPr lang="en-US" altLang="zh-CN" dirty="0" err="1" smtClean="0"/>
              <a:t>Rscript</a:t>
            </a:r>
            <a:r>
              <a:rPr lang="en-US" altLang="zh-CN" dirty="0" smtClean="0"/>
              <a:t> F:\cs\windowsCode.R</a:t>
            </a:r>
          </a:p>
          <a:p>
            <a:r>
              <a:rPr lang="en-US" altLang="zh-CN" dirty="0" smtClean="0"/>
              <a:t>  </a:t>
            </a:r>
            <a:r>
              <a:rPr lang="zh-CN" altLang="en-US" dirty="0" smtClean="0"/>
              <a:t>然后，将</a:t>
            </a:r>
            <a:r>
              <a:rPr lang="en-US" altLang="zh-CN" dirty="0" smtClean="0"/>
              <a:t>Rcmd.txt</a:t>
            </a:r>
            <a:r>
              <a:rPr lang="zh-CN" altLang="en-US" dirty="0" smtClean="0"/>
              <a:t>修改扩展名为</a:t>
            </a:r>
            <a:r>
              <a:rPr lang="en-US" altLang="zh-CN" dirty="0" smtClean="0"/>
              <a:t>Rcmd.bat</a:t>
            </a:r>
            <a:r>
              <a:rPr lang="zh-CN" altLang="en-US" dirty="0" smtClean="0"/>
              <a:t>然后双击就</a:t>
            </a:r>
            <a:r>
              <a:rPr lang="en-US" altLang="zh-CN" dirty="0" smtClean="0"/>
              <a:t>ok</a:t>
            </a:r>
            <a:r>
              <a:rPr lang="zh-CN" altLang="en-US" dirty="0" smtClean="0"/>
              <a:t>了，自动运行。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  在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命令行中敲入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调用命令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调用命令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CMD BATCH F:\cs\windowsCode.R</a:t>
            </a:r>
          </a:p>
          <a:p>
            <a:pPr lvl="1"/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</a:p>
          <a:p>
            <a:pPr lvl="1"/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CMD BATCH --quiet --slave --no-restore --no-save --no-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-file F:\dataHQ\weather_data\windowsCode.R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  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（注意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CMD BATCH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都要大写）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22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已知一元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线性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方程：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ax+b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，以下是使用的参数的描述：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是响应变量；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是预测变量。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lm()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，根据已有数据求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一元线性回归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方程。具体代码如下：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&lt;- c(1,2,3)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                                               y &lt;- c(3,5,7)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                                               relation &lt;- lm(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y~x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Apply the lm() function.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                                               print(relation)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运行代码，得到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= 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= 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Call:</a:t>
            </a:r>
          </a:p>
          <a:p>
            <a:r>
              <a:rPr lang="en-US" altLang="zh-CN" dirty="0" smtClean="0"/>
              <a:t>lm(formula = y ~ x)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Coefficients:</a:t>
            </a:r>
          </a:p>
          <a:p>
            <a:r>
              <a:rPr lang="en-US" altLang="zh-CN" dirty="0" smtClean="0"/>
              <a:t>(Intercept)           x  </a:t>
            </a:r>
          </a:p>
          <a:p>
            <a:r>
              <a:rPr lang="en-US" altLang="zh-CN" dirty="0" smtClean="0"/>
              <a:t>     1                    2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14DC48-5E09-4242-94D0-2CC6CFAFB2C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7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9499"/>
            <a:ext cx="1243012" cy="124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20040" y="265175"/>
            <a:ext cx="623316" cy="6233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96240" y="342900"/>
            <a:ext cx="470153" cy="4701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36823" y="283463"/>
            <a:ext cx="589748" cy="5897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504444" y="489204"/>
            <a:ext cx="260985" cy="180340"/>
          </a:xfrm>
          <a:custGeom>
            <a:avLst/>
            <a:gdLst/>
            <a:ahLst/>
            <a:cxnLst/>
            <a:rect l="l" t="t" r="r" b="b"/>
            <a:pathLst>
              <a:path w="260984" h="180340">
                <a:moveTo>
                  <a:pt x="130301" y="0"/>
                </a:moveTo>
                <a:lnTo>
                  <a:pt x="121758" y="1686"/>
                </a:lnTo>
                <a:lnTo>
                  <a:pt x="114306" y="6445"/>
                </a:lnTo>
                <a:lnTo>
                  <a:pt x="109035" y="13823"/>
                </a:lnTo>
                <a:lnTo>
                  <a:pt x="107035" y="23368"/>
                </a:lnTo>
                <a:lnTo>
                  <a:pt x="109035" y="31948"/>
                </a:lnTo>
                <a:lnTo>
                  <a:pt x="114306" y="39433"/>
                </a:lnTo>
                <a:lnTo>
                  <a:pt x="121758" y="44727"/>
                </a:lnTo>
                <a:lnTo>
                  <a:pt x="130301" y="46736"/>
                </a:lnTo>
                <a:lnTo>
                  <a:pt x="139825" y="44727"/>
                </a:lnTo>
                <a:lnTo>
                  <a:pt x="147169" y="39433"/>
                </a:lnTo>
                <a:lnTo>
                  <a:pt x="151895" y="31948"/>
                </a:lnTo>
                <a:lnTo>
                  <a:pt x="153568" y="23368"/>
                </a:lnTo>
                <a:lnTo>
                  <a:pt x="151895" y="13823"/>
                </a:lnTo>
                <a:lnTo>
                  <a:pt x="147169" y="6445"/>
                </a:lnTo>
                <a:lnTo>
                  <a:pt x="139825" y="1686"/>
                </a:lnTo>
                <a:lnTo>
                  <a:pt x="130301" y="0"/>
                </a:lnTo>
                <a:close/>
              </a:path>
              <a:path w="260984" h="180340">
                <a:moveTo>
                  <a:pt x="30251" y="86360"/>
                </a:moveTo>
                <a:lnTo>
                  <a:pt x="9309" y="86360"/>
                </a:lnTo>
                <a:lnTo>
                  <a:pt x="9309" y="154178"/>
                </a:lnTo>
                <a:lnTo>
                  <a:pt x="20942" y="154178"/>
                </a:lnTo>
                <a:lnTo>
                  <a:pt x="20942" y="121412"/>
                </a:lnTo>
                <a:lnTo>
                  <a:pt x="34899" y="121412"/>
                </a:lnTo>
                <a:lnTo>
                  <a:pt x="34899" y="114426"/>
                </a:lnTo>
                <a:lnTo>
                  <a:pt x="30251" y="114426"/>
                </a:lnTo>
                <a:lnTo>
                  <a:pt x="30251" y="86360"/>
                </a:lnTo>
                <a:close/>
              </a:path>
              <a:path w="260984" h="180340">
                <a:moveTo>
                  <a:pt x="34899" y="121412"/>
                </a:moveTo>
                <a:lnTo>
                  <a:pt x="23266" y="121412"/>
                </a:lnTo>
                <a:lnTo>
                  <a:pt x="23266" y="154178"/>
                </a:lnTo>
                <a:lnTo>
                  <a:pt x="34899" y="154178"/>
                </a:lnTo>
                <a:lnTo>
                  <a:pt x="34899" y="121412"/>
                </a:lnTo>
                <a:close/>
              </a:path>
              <a:path w="260984" h="180340">
                <a:moveTo>
                  <a:pt x="30251" y="67691"/>
                </a:moveTo>
                <a:lnTo>
                  <a:pt x="2324" y="67691"/>
                </a:lnTo>
                <a:lnTo>
                  <a:pt x="0" y="72390"/>
                </a:lnTo>
                <a:lnTo>
                  <a:pt x="0" y="107442"/>
                </a:lnTo>
                <a:lnTo>
                  <a:pt x="9309" y="107442"/>
                </a:lnTo>
                <a:lnTo>
                  <a:pt x="9309" y="86360"/>
                </a:lnTo>
                <a:lnTo>
                  <a:pt x="30251" y="86360"/>
                </a:lnTo>
                <a:lnTo>
                  <a:pt x="30251" y="67691"/>
                </a:lnTo>
                <a:close/>
              </a:path>
              <a:path w="260984" h="180340">
                <a:moveTo>
                  <a:pt x="30251" y="35051"/>
                </a:moveTo>
                <a:lnTo>
                  <a:pt x="13957" y="35051"/>
                </a:lnTo>
                <a:lnTo>
                  <a:pt x="6985" y="42037"/>
                </a:lnTo>
                <a:lnTo>
                  <a:pt x="6985" y="58420"/>
                </a:lnTo>
                <a:lnTo>
                  <a:pt x="13957" y="65405"/>
                </a:lnTo>
                <a:lnTo>
                  <a:pt x="27927" y="65405"/>
                </a:lnTo>
                <a:lnTo>
                  <a:pt x="30251" y="63119"/>
                </a:lnTo>
                <a:lnTo>
                  <a:pt x="32575" y="60706"/>
                </a:lnTo>
                <a:lnTo>
                  <a:pt x="34899" y="60706"/>
                </a:lnTo>
                <a:lnTo>
                  <a:pt x="34899" y="58420"/>
                </a:lnTo>
                <a:lnTo>
                  <a:pt x="37223" y="56007"/>
                </a:lnTo>
                <a:lnTo>
                  <a:pt x="37223" y="42037"/>
                </a:lnTo>
                <a:lnTo>
                  <a:pt x="30251" y="35051"/>
                </a:lnTo>
                <a:close/>
              </a:path>
              <a:path w="260984" h="180340">
                <a:moveTo>
                  <a:pt x="255955" y="67691"/>
                </a:moveTo>
                <a:lnTo>
                  <a:pt x="228028" y="67691"/>
                </a:lnTo>
                <a:lnTo>
                  <a:pt x="228028" y="114426"/>
                </a:lnTo>
                <a:lnTo>
                  <a:pt x="223380" y="114426"/>
                </a:lnTo>
                <a:lnTo>
                  <a:pt x="223380" y="154178"/>
                </a:lnTo>
                <a:lnTo>
                  <a:pt x="235013" y="154178"/>
                </a:lnTo>
                <a:lnTo>
                  <a:pt x="235013" y="121412"/>
                </a:lnTo>
                <a:lnTo>
                  <a:pt x="248970" y="121412"/>
                </a:lnTo>
                <a:lnTo>
                  <a:pt x="248970" y="86360"/>
                </a:lnTo>
                <a:lnTo>
                  <a:pt x="260604" y="86360"/>
                </a:lnTo>
                <a:lnTo>
                  <a:pt x="260604" y="72390"/>
                </a:lnTo>
                <a:lnTo>
                  <a:pt x="255955" y="67691"/>
                </a:lnTo>
                <a:close/>
              </a:path>
              <a:path w="260984" h="180340">
                <a:moveTo>
                  <a:pt x="248970" y="121412"/>
                </a:moveTo>
                <a:lnTo>
                  <a:pt x="237337" y="121412"/>
                </a:lnTo>
                <a:lnTo>
                  <a:pt x="237337" y="154178"/>
                </a:lnTo>
                <a:lnTo>
                  <a:pt x="248970" y="154178"/>
                </a:lnTo>
                <a:lnTo>
                  <a:pt x="248970" y="121412"/>
                </a:lnTo>
                <a:close/>
              </a:path>
              <a:path w="260984" h="180340">
                <a:moveTo>
                  <a:pt x="260604" y="86360"/>
                </a:moveTo>
                <a:lnTo>
                  <a:pt x="248970" y="86360"/>
                </a:lnTo>
                <a:lnTo>
                  <a:pt x="248970" y="107442"/>
                </a:lnTo>
                <a:lnTo>
                  <a:pt x="260604" y="107442"/>
                </a:lnTo>
                <a:lnTo>
                  <a:pt x="260604" y="86360"/>
                </a:lnTo>
                <a:close/>
              </a:path>
              <a:path w="260984" h="180340">
                <a:moveTo>
                  <a:pt x="244309" y="35051"/>
                </a:moveTo>
                <a:lnTo>
                  <a:pt x="228028" y="35051"/>
                </a:lnTo>
                <a:lnTo>
                  <a:pt x="221043" y="42037"/>
                </a:lnTo>
                <a:lnTo>
                  <a:pt x="221043" y="56007"/>
                </a:lnTo>
                <a:lnTo>
                  <a:pt x="223380" y="58420"/>
                </a:lnTo>
                <a:lnTo>
                  <a:pt x="223380" y="60706"/>
                </a:lnTo>
                <a:lnTo>
                  <a:pt x="225704" y="60706"/>
                </a:lnTo>
                <a:lnTo>
                  <a:pt x="228028" y="63119"/>
                </a:lnTo>
                <a:lnTo>
                  <a:pt x="232676" y="65405"/>
                </a:lnTo>
                <a:lnTo>
                  <a:pt x="244309" y="65405"/>
                </a:lnTo>
                <a:lnTo>
                  <a:pt x="251294" y="58420"/>
                </a:lnTo>
                <a:lnTo>
                  <a:pt x="251294" y="42037"/>
                </a:lnTo>
                <a:lnTo>
                  <a:pt x="244309" y="35051"/>
                </a:lnTo>
                <a:close/>
              </a:path>
              <a:path w="260984" h="180340">
                <a:moveTo>
                  <a:pt x="211734" y="60706"/>
                </a:moveTo>
                <a:lnTo>
                  <a:pt x="179158" y="60706"/>
                </a:lnTo>
                <a:lnTo>
                  <a:pt x="179158" y="119125"/>
                </a:lnTo>
                <a:lnTo>
                  <a:pt x="174510" y="119125"/>
                </a:lnTo>
                <a:lnTo>
                  <a:pt x="174510" y="168148"/>
                </a:lnTo>
                <a:lnTo>
                  <a:pt x="186143" y="168148"/>
                </a:lnTo>
                <a:lnTo>
                  <a:pt x="186143" y="126111"/>
                </a:lnTo>
                <a:lnTo>
                  <a:pt x="202437" y="126111"/>
                </a:lnTo>
                <a:lnTo>
                  <a:pt x="202437" y="84074"/>
                </a:lnTo>
                <a:lnTo>
                  <a:pt x="218719" y="84074"/>
                </a:lnTo>
                <a:lnTo>
                  <a:pt x="218719" y="65405"/>
                </a:lnTo>
                <a:lnTo>
                  <a:pt x="211734" y="60706"/>
                </a:lnTo>
                <a:close/>
              </a:path>
              <a:path w="260984" h="180340">
                <a:moveTo>
                  <a:pt x="202437" y="126111"/>
                </a:moveTo>
                <a:lnTo>
                  <a:pt x="190804" y="126111"/>
                </a:lnTo>
                <a:lnTo>
                  <a:pt x="190804" y="168148"/>
                </a:lnTo>
                <a:lnTo>
                  <a:pt x="202437" y="168148"/>
                </a:lnTo>
                <a:lnTo>
                  <a:pt x="202437" y="126111"/>
                </a:lnTo>
                <a:close/>
              </a:path>
              <a:path w="260984" h="180340">
                <a:moveTo>
                  <a:pt x="218719" y="84074"/>
                </a:moveTo>
                <a:lnTo>
                  <a:pt x="204762" y="84074"/>
                </a:lnTo>
                <a:lnTo>
                  <a:pt x="204762" y="109728"/>
                </a:lnTo>
                <a:lnTo>
                  <a:pt x="218719" y="109728"/>
                </a:lnTo>
                <a:lnTo>
                  <a:pt x="218719" y="84074"/>
                </a:lnTo>
                <a:close/>
              </a:path>
              <a:path w="260984" h="180340">
                <a:moveTo>
                  <a:pt x="148920" y="74675"/>
                </a:moveTo>
                <a:lnTo>
                  <a:pt x="111683" y="74675"/>
                </a:lnTo>
                <a:lnTo>
                  <a:pt x="111683" y="179832"/>
                </a:lnTo>
                <a:lnTo>
                  <a:pt x="127977" y="179832"/>
                </a:lnTo>
                <a:lnTo>
                  <a:pt x="127977" y="128397"/>
                </a:lnTo>
                <a:lnTo>
                  <a:pt x="148920" y="128397"/>
                </a:lnTo>
                <a:lnTo>
                  <a:pt x="148920" y="74675"/>
                </a:lnTo>
                <a:close/>
              </a:path>
              <a:path w="260984" h="180340">
                <a:moveTo>
                  <a:pt x="148920" y="128397"/>
                </a:moveTo>
                <a:lnTo>
                  <a:pt x="132626" y="128397"/>
                </a:lnTo>
                <a:lnTo>
                  <a:pt x="132626" y="179832"/>
                </a:lnTo>
                <a:lnTo>
                  <a:pt x="148920" y="179832"/>
                </a:lnTo>
                <a:lnTo>
                  <a:pt x="148920" y="128397"/>
                </a:lnTo>
                <a:close/>
              </a:path>
              <a:path w="260984" h="180340">
                <a:moveTo>
                  <a:pt x="160553" y="49022"/>
                </a:moveTo>
                <a:lnTo>
                  <a:pt x="102374" y="49022"/>
                </a:lnTo>
                <a:lnTo>
                  <a:pt x="95402" y="56007"/>
                </a:lnTo>
                <a:lnTo>
                  <a:pt x="95402" y="109728"/>
                </a:lnTo>
                <a:lnTo>
                  <a:pt x="109359" y="109728"/>
                </a:lnTo>
                <a:lnTo>
                  <a:pt x="109359" y="74675"/>
                </a:lnTo>
                <a:lnTo>
                  <a:pt x="165201" y="74675"/>
                </a:lnTo>
                <a:lnTo>
                  <a:pt x="165201" y="56007"/>
                </a:lnTo>
                <a:lnTo>
                  <a:pt x="160553" y="49022"/>
                </a:lnTo>
                <a:close/>
              </a:path>
              <a:path w="260984" h="180340">
                <a:moveTo>
                  <a:pt x="165201" y="74675"/>
                </a:moveTo>
                <a:lnTo>
                  <a:pt x="151244" y="74675"/>
                </a:lnTo>
                <a:lnTo>
                  <a:pt x="151244" y="109728"/>
                </a:lnTo>
                <a:lnTo>
                  <a:pt x="165201" y="109728"/>
                </a:lnTo>
                <a:lnTo>
                  <a:pt x="165201" y="74675"/>
                </a:lnTo>
                <a:close/>
              </a:path>
              <a:path w="260984" h="180340">
                <a:moveTo>
                  <a:pt x="81432" y="84074"/>
                </a:moveTo>
                <a:lnTo>
                  <a:pt x="55841" y="84074"/>
                </a:lnTo>
                <a:lnTo>
                  <a:pt x="55841" y="168148"/>
                </a:lnTo>
                <a:lnTo>
                  <a:pt x="69799" y="168148"/>
                </a:lnTo>
                <a:lnTo>
                  <a:pt x="69799" y="126111"/>
                </a:lnTo>
                <a:lnTo>
                  <a:pt x="86093" y="126111"/>
                </a:lnTo>
                <a:lnTo>
                  <a:pt x="86093" y="119125"/>
                </a:lnTo>
                <a:lnTo>
                  <a:pt x="81432" y="119125"/>
                </a:lnTo>
                <a:lnTo>
                  <a:pt x="81432" y="84074"/>
                </a:lnTo>
                <a:close/>
              </a:path>
              <a:path w="260984" h="180340">
                <a:moveTo>
                  <a:pt x="86093" y="126111"/>
                </a:moveTo>
                <a:lnTo>
                  <a:pt x="72136" y="126111"/>
                </a:lnTo>
                <a:lnTo>
                  <a:pt x="72136" y="168148"/>
                </a:lnTo>
                <a:lnTo>
                  <a:pt x="86093" y="168148"/>
                </a:lnTo>
                <a:lnTo>
                  <a:pt x="86093" y="126111"/>
                </a:lnTo>
                <a:close/>
              </a:path>
              <a:path w="260984" h="180340">
                <a:moveTo>
                  <a:pt x="81432" y="60706"/>
                </a:moveTo>
                <a:lnTo>
                  <a:pt x="46532" y="60706"/>
                </a:lnTo>
                <a:lnTo>
                  <a:pt x="41884" y="65405"/>
                </a:lnTo>
                <a:lnTo>
                  <a:pt x="41884" y="109728"/>
                </a:lnTo>
                <a:lnTo>
                  <a:pt x="53517" y="109728"/>
                </a:lnTo>
                <a:lnTo>
                  <a:pt x="53517" y="84074"/>
                </a:lnTo>
                <a:lnTo>
                  <a:pt x="81432" y="84074"/>
                </a:lnTo>
                <a:lnTo>
                  <a:pt x="81432" y="60706"/>
                </a:lnTo>
                <a:close/>
              </a:path>
              <a:path w="260984" h="180340">
                <a:moveTo>
                  <a:pt x="72136" y="21082"/>
                </a:moveTo>
                <a:lnTo>
                  <a:pt x="63956" y="22355"/>
                </a:lnTo>
                <a:lnTo>
                  <a:pt x="57302" y="26035"/>
                </a:lnTo>
                <a:lnTo>
                  <a:pt x="52830" y="31904"/>
                </a:lnTo>
                <a:lnTo>
                  <a:pt x="51193" y="39750"/>
                </a:lnTo>
                <a:lnTo>
                  <a:pt x="52830" y="46579"/>
                </a:lnTo>
                <a:lnTo>
                  <a:pt x="57302" y="52562"/>
                </a:lnTo>
                <a:lnTo>
                  <a:pt x="63956" y="56806"/>
                </a:lnTo>
                <a:lnTo>
                  <a:pt x="72136" y="58420"/>
                </a:lnTo>
                <a:lnTo>
                  <a:pt x="76784" y="58420"/>
                </a:lnTo>
                <a:lnTo>
                  <a:pt x="81432" y="56007"/>
                </a:lnTo>
                <a:lnTo>
                  <a:pt x="86093" y="53721"/>
                </a:lnTo>
                <a:lnTo>
                  <a:pt x="86093" y="51435"/>
                </a:lnTo>
                <a:lnTo>
                  <a:pt x="88417" y="46736"/>
                </a:lnTo>
                <a:lnTo>
                  <a:pt x="90741" y="44323"/>
                </a:lnTo>
                <a:lnTo>
                  <a:pt x="90741" y="39750"/>
                </a:lnTo>
                <a:lnTo>
                  <a:pt x="89141" y="31904"/>
                </a:lnTo>
                <a:lnTo>
                  <a:pt x="84924" y="26035"/>
                </a:lnTo>
                <a:lnTo>
                  <a:pt x="78965" y="22355"/>
                </a:lnTo>
                <a:lnTo>
                  <a:pt x="72136" y="21082"/>
                </a:lnTo>
                <a:close/>
              </a:path>
              <a:path w="260984" h="180340">
                <a:moveTo>
                  <a:pt x="188468" y="21082"/>
                </a:moveTo>
                <a:lnTo>
                  <a:pt x="180653" y="22355"/>
                </a:lnTo>
                <a:lnTo>
                  <a:pt x="174802" y="26035"/>
                </a:lnTo>
                <a:lnTo>
                  <a:pt x="171133" y="31904"/>
                </a:lnTo>
                <a:lnTo>
                  <a:pt x="169862" y="39750"/>
                </a:lnTo>
                <a:lnTo>
                  <a:pt x="169862" y="46736"/>
                </a:lnTo>
                <a:lnTo>
                  <a:pt x="172186" y="51435"/>
                </a:lnTo>
                <a:lnTo>
                  <a:pt x="174510" y="51435"/>
                </a:lnTo>
                <a:lnTo>
                  <a:pt x="174510" y="53721"/>
                </a:lnTo>
                <a:lnTo>
                  <a:pt x="179158" y="56007"/>
                </a:lnTo>
                <a:lnTo>
                  <a:pt x="183819" y="58420"/>
                </a:lnTo>
                <a:lnTo>
                  <a:pt x="188468" y="58420"/>
                </a:lnTo>
                <a:lnTo>
                  <a:pt x="195304" y="56806"/>
                </a:lnTo>
                <a:lnTo>
                  <a:pt x="201268" y="52562"/>
                </a:lnTo>
                <a:lnTo>
                  <a:pt x="205486" y="46579"/>
                </a:lnTo>
                <a:lnTo>
                  <a:pt x="207086" y="39750"/>
                </a:lnTo>
                <a:lnTo>
                  <a:pt x="205486" y="31904"/>
                </a:lnTo>
                <a:lnTo>
                  <a:pt x="201268" y="26035"/>
                </a:lnTo>
                <a:lnTo>
                  <a:pt x="195304" y="22355"/>
                </a:lnTo>
                <a:lnTo>
                  <a:pt x="188468" y="21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040891" y="266700"/>
            <a:ext cx="2510790" cy="7871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3084576" y="263652"/>
            <a:ext cx="776477" cy="787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3393947" y="266700"/>
            <a:ext cx="823722" cy="7871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50086" y="356057"/>
            <a:ext cx="9691827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 u="heavy">
                <a:solidFill>
                  <a:srgbClr val="4F4F4F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59499"/>
            <a:ext cx="1243012" cy="1243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 u="heavy">
                <a:solidFill>
                  <a:srgbClr val="4F4F4F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0" i="0" u="heavy">
                <a:solidFill>
                  <a:srgbClr val="4F4F4F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57425" y="828262"/>
            <a:ext cx="5347334" cy="4457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 u="heavy">
                <a:solidFill>
                  <a:srgbClr val="4F4F4F"/>
                </a:solidFill>
                <a:latin typeface="宋体"/>
                <a:cs typeface="宋体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716303"/>
            <a:ext cx="10358120" cy="2456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r-project.org/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packages%E4%B8%8B%E8%BD%B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55833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43200" y="3781563"/>
            <a:ext cx="7047169" cy="16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  <a:tab pos="2755265" algn="l"/>
                <a:tab pos="3669665" algn="l"/>
                <a:tab pos="4584700" algn="l"/>
                <a:tab pos="5314950" algn="l"/>
                <a:tab pos="6228715" algn="l"/>
                <a:tab pos="7142480" algn="l"/>
                <a:tab pos="8054340" algn="l"/>
              </a:tabLst>
            </a:pPr>
            <a:r>
              <a:rPr lang="en-US" altLang="zh-CN"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R </a:t>
            </a:r>
            <a:r>
              <a:rPr lang="zh-CN" altLang="en-US"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语言与大数据处理技术</a:t>
            </a:r>
            <a:endParaRPr lang="en-US" altLang="zh-CN" sz="4800" b="1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  <a:tab pos="2755265" algn="l"/>
                <a:tab pos="3669665" algn="l"/>
                <a:tab pos="4584700" algn="l"/>
                <a:tab pos="5314950" algn="l"/>
                <a:tab pos="6228715" algn="l"/>
                <a:tab pos="7142480" algn="l"/>
                <a:tab pos="8054340" algn="l"/>
              </a:tabLst>
            </a:pPr>
            <a:endParaRPr lang="en-US" altLang="zh-CN" sz="2800" b="1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  <a:tabLst>
                <a:tab pos="926465" algn="l"/>
                <a:tab pos="1840864" algn="l"/>
                <a:tab pos="2755265" algn="l"/>
                <a:tab pos="3669665" algn="l"/>
                <a:tab pos="4584700" algn="l"/>
                <a:tab pos="5314950" algn="l"/>
                <a:tab pos="6228715" algn="l"/>
                <a:tab pos="7142480" algn="l"/>
                <a:tab pos="8054340" algn="l"/>
              </a:tabLst>
            </a:pPr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张</a:t>
            </a:r>
            <a:r>
              <a:rPr lang="zh-CN" altLang="en-US" sz="2800" b="1" dirty="0">
                <a:solidFill>
                  <a:srgbClr val="FFFFFF"/>
                </a:solidFill>
                <a:latin typeface="微软雅黑"/>
                <a:cs typeface="微软雅黑"/>
              </a:rPr>
              <a:t>丽</a:t>
            </a:r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平 </a:t>
            </a:r>
            <a:endParaRPr sz="4800" dirty="0">
              <a:latin typeface="微软雅黑"/>
              <a:cs typeface="微软雅黑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16808" y="1941576"/>
            <a:ext cx="1913382" cy="19118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36847" y="2147316"/>
            <a:ext cx="1293876" cy="12923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96867" y="2307335"/>
            <a:ext cx="974598" cy="974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7460" y="2248661"/>
            <a:ext cx="1094168" cy="10934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0" y="1964435"/>
            <a:ext cx="1913381" cy="191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2040" y="2170176"/>
            <a:ext cx="1293876" cy="12938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2059" y="2330195"/>
            <a:ext cx="974598" cy="9745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92653" y="2271522"/>
            <a:ext cx="1094168" cy="10934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07379" y="1964435"/>
            <a:ext cx="1913381" cy="191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7420" y="2170176"/>
            <a:ext cx="1293876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87440" y="2330195"/>
            <a:ext cx="974598" cy="974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8032" y="2271522"/>
            <a:ext cx="1094168" cy="1093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41235" y="1964435"/>
            <a:ext cx="1913381" cy="1913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61276" y="2170176"/>
            <a:ext cx="1293876" cy="12938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21295" y="2330195"/>
            <a:ext cx="974598" cy="9745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61888" y="2271522"/>
            <a:ext cx="1094168" cy="1093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4254500" y="2473832"/>
            <a:ext cx="37217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4270" algn="l"/>
                <a:tab pos="2252345" algn="l"/>
                <a:tab pos="3425825" algn="l"/>
              </a:tabLst>
            </a:pPr>
            <a:r>
              <a:rPr sz="4000" b="1" u="none" spc="-5" dirty="0">
                <a:solidFill>
                  <a:srgbClr val="FFFFFF"/>
                </a:solidFill>
                <a:latin typeface="Arial"/>
                <a:cs typeface="Arial"/>
              </a:rPr>
              <a:t>2	0	</a:t>
            </a:r>
            <a:r>
              <a:rPr lang="en-US" sz="4000" b="1" u="none" spc="-5" dirty="0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4000" b="1" u="none" spc="-5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en-US" sz="4000" b="1" u="none" spc="-5" smtClean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228600"/>
            <a:ext cx="98291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可以通过链接</a:t>
            </a:r>
            <a:r>
              <a:rPr sz="3200" b="1" u="none" spc="-7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32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微软雅黑"/>
                <a:cs typeface="微软雅黑"/>
                <a:hlinkClick r:id="rId2"/>
              </a:rPr>
              <a:t>https://www.r-project.org/</a:t>
            </a:r>
            <a:r>
              <a:rPr sz="3200" b="1" u="none" spc="-60" dirty="0">
                <a:solidFill>
                  <a:srgbClr val="0462C1"/>
                </a:solidFill>
                <a:latin typeface="微软雅黑"/>
                <a:cs typeface="微软雅黑"/>
                <a:hlinkClick r:id="rId2"/>
              </a:rPr>
              <a:t> </a:t>
            </a:r>
            <a:r>
              <a:rPr sz="3200" b="1" u="none" dirty="0">
                <a:solidFill>
                  <a:srgbClr val="FFFFFF"/>
                </a:solidFill>
                <a:latin typeface="微软雅黑"/>
                <a:cs typeface="微软雅黑"/>
              </a:rPr>
              <a:t>免费获取</a:t>
            </a:r>
            <a:endParaRPr sz="3200" dirty="0">
              <a:latin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012" y="914400"/>
            <a:ext cx="7264339" cy="5695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01619"/>
            <a:ext cx="101981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根据系统选择合适的安</a:t>
            </a:r>
            <a:r>
              <a:rPr sz="3200" b="1" u="none" spc="-10" dirty="0">
                <a:solidFill>
                  <a:srgbClr val="FFFFFF"/>
                </a:solidFill>
                <a:latin typeface="微软雅黑"/>
                <a:cs typeface="微软雅黑"/>
              </a:rPr>
              <a:t>装</a:t>
            </a: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程序</a:t>
            </a:r>
            <a:r>
              <a:rPr sz="3200" b="1" u="none" spc="-10" dirty="0">
                <a:solidFill>
                  <a:srgbClr val="FFFFFF"/>
                </a:solidFill>
                <a:latin typeface="微软雅黑"/>
                <a:cs typeface="微软雅黑"/>
              </a:rPr>
              <a:t>进</a:t>
            </a: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行下</a:t>
            </a:r>
            <a:r>
              <a:rPr sz="3200" b="1" u="none" spc="-10" dirty="0">
                <a:solidFill>
                  <a:srgbClr val="FFFFFF"/>
                </a:solidFill>
                <a:latin typeface="微软雅黑"/>
                <a:cs typeface="微软雅黑"/>
              </a:rPr>
              <a:t>载</a:t>
            </a: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，下</a:t>
            </a:r>
            <a:r>
              <a:rPr sz="3200" b="1" u="none" spc="-10" dirty="0">
                <a:solidFill>
                  <a:srgbClr val="FFFFFF"/>
                </a:solidFill>
                <a:latin typeface="微软雅黑"/>
                <a:cs typeface="微软雅黑"/>
              </a:rPr>
              <a:t>载</a:t>
            </a: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后即</a:t>
            </a:r>
            <a:r>
              <a:rPr sz="3200" b="1" u="none" spc="-10" dirty="0">
                <a:solidFill>
                  <a:srgbClr val="FFFFFF"/>
                </a:solidFill>
                <a:latin typeface="微软雅黑"/>
                <a:cs typeface="微软雅黑"/>
              </a:rPr>
              <a:t>可</a:t>
            </a:r>
            <a:r>
              <a:rPr sz="32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安装</a:t>
            </a:r>
            <a:endParaRPr sz="3200" dirty="0">
              <a:latin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66" y="1337686"/>
            <a:ext cx="7806804" cy="51217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1337686"/>
            <a:ext cx="3586608" cy="2438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083592"/>
            <a:ext cx="3524250" cy="2375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848600" cy="492443"/>
          </a:xfrm>
        </p:spPr>
        <p:txBody>
          <a:bodyPr/>
          <a:lstStyle/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RStudio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下载与安装：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90600" y="1219200"/>
            <a:ext cx="10358120" cy="492443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https://rstudio.com/products/rstudio/download</a:t>
            </a:r>
            <a:endParaRPr lang="zh-CN" altLang="en-US" sz="3200" dirty="0"/>
          </a:p>
        </p:txBody>
      </p:sp>
      <p:pic>
        <p:nvPicPr>
          <p:cNvPr id="4" name="图片 3"/>
          <p:cNvPicPr/>
          <p:nvPr/>
        </p:nvPicPr>
        <p:blipFill rotWithShape="1">
          <a:blip r:embed="rId2"/>
          <a:srcRect l="2787" t="209" r="429" b="-209"/>
          <a:stretch/>
        </p:blipFill>
        <p:spPr bwMode="auto">
          <a:xfrm>
            <a:off x="445712" y="1752600"/>
            <a:ext cx="5650288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直接箭头连接符 5"/>
          <p:cNvCxnSpPr/>
          <p:nvPr/>
        </p:nvCxnSpPr>
        <p:spPr>
          <a:xfrm>
            <a:off x="1143000" y="3124200"/>
            <a:ext cx="609600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1752600"/>
            <a:ext cx="5105400" cy="160020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6410036" y="3548466"/>
            <a:ext cx="5096164" cy="300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601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4823459" y="614172"/>
            <a:ext cx="2466466" cy="2466466"/>
            <a:chOff x="4823459" y="614172"/>
            <a:chExt cx="2466466" cy="2466466"/>
          </a:xfrm>
        </p:grpSpPr>
        <p:sp>
          <p:nvSpPr>
            <p:cNvPr id="4" name="object 4"/>
            <p:cNvSpPr/>
            <p:nvPr/>
          </p:nvSpPr>
          <p:spPr>
            <a:xfrm>
              <a:off x="4823459" y="614172"/>
              <a:ext cx="2466466" cy="2466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3500" y="819911"/>
              <a:ext cx="1847088" cy="1847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100" y="1048511"/>
              <a:ext cx="1390650" cy="13906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2664" y="1000760"/>
              <a:ext cx="1510284" cy="1498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3391" y="1574291"/>
              <a:ext cx="585470" cy="402590"/>
            </a:xfrm>
            <a:custGeom>
              <a:avLst/>
              <a:gdLst/>
              <a:ahLst/>
              <a:cxnLst/>
              <a:rect l="l" t="t" r="r" b="b"/>
              <a:pathLst>
                <a:path w="585470" h="402589">
                  <a:moveTo>
                    <a:pt x="292608" y="0"/>
                  </a:moveTo>
                  <a:lnTo>
                    <a:pt x="273415" y="3762"/>
                  </a:lnTo>
                  <a:lnTo>
                    <a:pt x="256698" y="14382"/>
                  </a:lnTo>
                  <a:lnTo>
                    <a:pt x="244887" y="30861"/>
                  </a:lnTo>
                  <a:lnTo>
                    <a:pt x="240411" y="52197"/>
                  </a:lnTo>
                  <a:lnTo>
                    <a:pt x="244887" y="71409"/>
                  </a:lnTo>
                  <a:lnTo>
                    <a:pt x="256698" y="88169"/>
                  </a:lnTo>
                  <a:lnTo>
                    <a:pt x="273415" y="100024"/>
                  </a:lnTo>
                  <a:lnTo>
                    <a:pt x="292608" y="104521"/>
                  </a:lnTo>
                  <a:lnTo>
                    <a:pt x="313997" y="100024"/>
                  </a:lnTo>
                  <a:lnTo>
                    <a:pt x="330469" y="88169"/>
                  </a:lnTo>
                  <a:lnTo>
                    <a:pt x="341060" y="71409"/>
                  </a:lnTo>
                  <a:lnTo>
                    <a:pt x="344805" y="52197"/>
                  </a:lnTo>
                  <a:lnTo>
                    <a:pt x="341060" y="30861"/>
                  </a:lnTo>
                  <a:lnTo>
                    <a:pt x="330469" y="14382"/>
                  </a:lnTo>
                  <a:lnTo>
                    <a:pt x="313997" y="3762"/>
                  </a:lnTo>
                  <a:lnTo>
                    <a:pt x="292608" y="0"/>
                  </a:lnTo>
                  <a:close/>
                </a:path>
                <a:path w="585470" h="402589">
                  <a:moveTo>
                    <a:pt x="67945" y="193294"/>
                  </a:moveTo>
                  <a:lnTo>
                    <a:pt x="20955" y="193294"/>
                  </a:lnTo>
                  <a:lnTo>
                    <a:pt x="20955" y="344805"/>
                  </a:lnTo>
                  <a:lnTo>
                    <a:pt x="46990" y="344805"/>
                  </a:lnTo>
                  <a:lnTo>
                    <a:pt x="46990" y="271653"/>
                  </a:lnTo>
                  <a:lnTo>
                    <a:pt x="78359" y="271653"/>
                  </a:lnTo>
                  <a:lnTo>
                    <a:pt x="78359" y="256032"/>
                  </a:lnTo>
                  <a:lnTo>
                    <a:pt x="67945" y="256032"/>
                  </a:lnTo>
                  <a:lnTo>
                    <a:pt x="67945" y="193294"/>
                  </a:lnTo>
                  <a:close/>
                </a:path>
                <a:path w="585470" h="402589">
                  <a:moveTo>
                    <a:pt x="78359" y="271653"/>
                  </a:moveTo>
                  <a:lnTo>
                    <a:pt x="52197" y="271653"/>
                  </a:lnTo>
                  <a:lnTo>
                    <a:pt x="52197" y="344805"/>
                  </a:lnTo>
                  <a:lnTo>
                    <a:pt x="78359" y="344805"/>
                  </a:lnTo>
                  <a:lnTo>
                    <a:pt x="78359" y="271653"/>
                  </a:lnTo>
                  <a:close/>
                </a:path>
                <a:path w="585470" h="402589">
                  <a:moveTo>
                    <a:pt x="67945" y="151511"/>
                  </a:moveTo>
                  <a:lnTo>
                    <a:pt x="20955" y="151511"/>
                  </a:lnTo>
                  <a:lnTo>
                    <a:pt x="11037" y="153302"/>
                  </a:lnTo>
                  <a:lnTo>
                    <a:pt x="4572" y="158035"/>
                  </a:lnTo>
                  <a:lnTo>
                    <a:pt x="1059" y="164744"/>
                  </a:lnTo>
                  <a:lnTo>
                    <a:pt x="0" y="172466"/>
                  </a:lnTo>
                  <a:lnTo>
                    <a:pt x="0" y="240411"/>
                  </a:lnTo>
                  <a:lnTo>
                    <a:pt x="20955" y="240411"/>
                  </a:lnTo>
                  <a:lnTo>
                    <a:pt x="20955" y="193294"/>
                  </a:lnTo>
                  <a:lnTo>
                    <a:pt x="67945" y="193294"/>
                  </a:lnTo>
                  <a:lnTo>
                    <a:pt x="67945" y="151511"/>
                  </a:lnTo>
                  <a:close/>
                </a:path>
                <a:path w="585470" h="402589">
                  <a:moveTo>
                    <a:pt x="52197" y="78359"/>
                  </a:moveTo>
                  <a:lnTo>
                    <a:pt x="37695" y="81145"/>
                  </a:lnTo>
                  <a:lnTo>
                    <a:pt x="26098" y="88836"/>
                  </a:lnTo>
                  <a:lnTo>
                    <a:pt x="18407" y="100433"/>
                  </a:lnTo>
                  <a:lnTo>
                    <a:pt x="15621" y="114935"/>
                  </a:lnTo>
                  <a:lnTo>
                    <a:pt x="18407" y="126480"/>
                  </a:lnTo>
                  <a:lnTo>
                    <a:pt x="26098" y="136525"/>
                  </a:lnTo>
                  <a:lnTo>
                    <a:pt x="37695" y="143617"/>
                  </a:lnTo>
                  <a:lnTo>
                    <a:pt x="52197" y="146304"/>
                  </a:lnTo>
                  <a:lnTo>
                    <a:pt x="62737" y="146304"/>
                  </a:lnTo>
                  <a:lnTo>
                    <a:pt x="73152" y="135890"/>
                  </a:lnTo>
                  <a:lnTo>
                    <a:pt x="78359" y="135890"/>
                  </a:lnTo>
                  <a:lnTo>
                    <a:pt x="78359" y="130683"/>
                  </a:lnTo>
                  <a:lnTo>
                    <a:pt x="83566" y="125349"/>
                  </a:lnTo>
                  <a:lnTo>
                    <a:pt x="83566" y="114935"/>
                  </a:lnTo>
                  <a:lnTo>
                    <a:pt x="80879" y="100433"/>
                  </a:lnTo>
                  <a:lnTo>
                    <a:pt x="73787" y="88836"/>
                  </a:lnTo>
                  <a:lnTo>
                    <a:pt x="63742" y="81145"/>
                  </a:lnTo>
                  <a:lnTo>
                    <a:pt x="52197" y="78359"/>
                  </a:lnTo>
                  <a:close/>
                </a:path>
                <a:path w="585470" h="402589">
                  <a:moveTo>
                    <a:pt x="559054" y="151511"/>
                  </a:moveTo>
                  <a:lnTo>
                    <a:pt x="512063" y="151511"/>
                  </a:lnTo>
                  <a:lnTo>
                    <a:pt x="512063" y="256032"/>
                  </a:lnTo>
                  <a:lnTo>
                    <a:pt x="501650" y="256032"/>
                  </a:lnTo>
                  <a:lnTo>
                    <a:pt x="501650" y="344805"/>
                  </a:lnTo>
                  <a:lnTo>
                    <a:pt x="527685" y="344805"/>
                  </a:lnTo>
                  <a:lnTo>
                    <a:pt x="527685" y="271653"/>
                  </a:lnTo>
                  <a:lnTo>
                    <a:pt x="559054" y="271653"/>
                  </a:lnTo>
                  <a:lnTo>
                    <a:pt x="559054" y="193294"/>
                  </a:lnTo>
                  <a:lnTo>
                    <a:pt x="585216" y="193294"/>
                  </a:lnTo>
                  <a:lnTo>
                    <a:pt x="585216" y="172466"/>
                  </a:lnTo>
                  <a:lnTo>
                    <a:pt x="583342" y="164744"/>
                  </a:lnTo>
                  <a:lnTo>
                    <a:pt x="578040" y="158035"/>
                  </a:lnTo>
                  <a:lnTo>
                    <a:pt x="569785" y="153302"/>
                  </a:lnTo>
                  <a:lnTo>
                    <a:pt x="559054" y="151511"/>
                  </a:lnTo>
                  <a:close/>
                </a:path>
                <a:path w="585470" h="402589">
                  <a:moveTo>
                    <a:pt x="559054" y="271653"/>
                  </a:moveTo>
                  <a:lnTo>
                    <a:pt x="533019" y="271653"/>
                  </a:lnTo>
                  <a:lnTo>
                    <a:pt x="533019" y="344805"/>
                  </a:lnTo>
                  <a:lnTo>
                    <a:pt x="559054" y="344805"/>
                  </a:lnTo>
                  <a:lnTo>
                    <a:pt x="559054" y="271653"/>
                  </a:lnTo>
                  <a:close/>
                </a:path>
                <a:path w="585470" h="402589">
                  <a:moveTo>
                    <a:pt x="585216" y="193294"/>
                  </a:moveTo>
                  <a:lnTo>
                    <a:pt x="559054" y="193294"/>
                  </a:lnTo>
                  <a:lnTo>
                    <a:pt x="559054" y="240411"/>
                  </a:lnTo>
                  <a:lnTo>
                    <a:pt x="585216" y="240411"/>
                  </a:lnTo>
                  <a:lnTo>
                    <a:pt x="585216" y="193294"/>
                  </a:lnTo>
                  <a:close/>
                </a:path>
                <a:path w="585470" h="402589">
                  <a:moveTo>
                    <a:pt x="527685" y="78359"/>
                  </a:moveTo>
                  <a:lnTo>
                    <a:pt x="516213" y="81145"/>
                  </a:lnTo>
                  <a:lnTo>
                    <a:pt x="506206" y="88836"/>
                  </a:lnTo>
                  <a:lnTo>
                    <a:pt x="499127" y="100433"/>
                  </a:lnTo>
                  <a:lnTo>
                    <a:pt x="496443" y="114935"/>
                  </a:lnTo>
                  <a:lnTo>
                    <a:pt x="496443" y="125349"/>
                  </a:lnTo>
                  <a:lnTo>
                    <a:pt x="501650" y="130683"/>
                  </a:lnTo>
                  <a:lnTo>
                    <a:pt x="501650" y="135890"/>
                  </a:lnTo>
                  <a:lnTo>
                    <a:pt x="506857" y="135890"/>
                  </a:lnTo>
                  <a:lnTo>
                    <a:pt x="512063" y="141097"/>
                  </a:lnTo>
                  <a:lnTo>
                    <a:pt x="522478" y="146304"/>
                  </a:lnTo>
                  <a:lnTo>
                    <a:pt x="527685" y="146304"/>
                  </a:lnTo>
                  <a:lnTo>
                    <a:pt x="542240" y="143617"/>
                  </a:lnTo>
                  <a:lnTo>
                    <a:pt x="553831" y="136525"/>
                  </a:lnTo>
                  <a:lnTo>
                    <a:pt x="561492" y="126480"/>
                  </a:lnTo>
                  <a:lnTo>
                    <a:pt x="564261" y="114935"/>
                  </a:lnTo>
                  <a:lnTo>
                    <a:pt x="561492" y="100433"/>
                  </a:lnTo>
                  <a:lnTo>
                    <a:pt x="553831" y="88836"/>
                  </a:lnTo>
                  <a:lnTo>
                    <a:pt x="542240" y="81145"/>
                  </a:lnTo>
                  <a:lnTo>
                    <a:pt x="527685" y="78359"/>
                  </a:lnTo>
                  <a:close/>
                </a:path>
                <a:path w="585470" h="402589">
                  <a:moveTo>
                    <a:pt x="459867" y="135890"/>
                  </a:moveTo>
                  <a:lnTo>
                    <a:pt x="402336" y="135890"/>
                  </a:lnTo>
                  <a:lnTo>
                    <a:pt x="402336" y="266446"/>
                  </a:lnTo>
                  <a:lnTo>
                    <a:pt x="391922" y="266446"/>
                  </a:lnTo>
                  <a:lnTo>
                    <a:pt x="391922" y="376174"/>
                  </a:lnTo>
                  <a:lnTo>
                    <a:pt x="417957" y="376174"/>
                  </a:lnTo>
                  <a:lnTo>
                    <a:pt x="417957" y="282194"/>
                  </a:lnTo>
                  <a:lnTo>
                    <a:pt x="454533" y="282194"/>
                  </a:lnTo>
                  <a:lnTo>
                    <a:pt x="454533" y="188087"/>
                  </a:lnTo>
                  <a:lnTo>
                    <a:pt x="491109" y="188087"/>
                  </a:lnTo>
                  <a:lnTo>
                    <a:pt x="491109" y="161925"/>
                  </a:lnTo>
                  <a:lnTo>
                    <a:pt x="488424" y="151266"/>
                  </a:lnTo>
                  <a:lnTo>
                    <a:pt x="481345" y="143049"/>
                  </a:lnTo>
                  <a:lnTo>
                    <a:pt x="471338" y="137761"/>
                  </a:lnTo>
                  <a:lnTo>
                    <a:pt x="459867" y="135890"/>
                  </a:lnTo>
                  <a:close/>
                </a:path>
                <a:path w="585470" h="402589">
                  <a:moveTo>
                    <a:pt x="454533" y="282194"/>
                  </a:moveTo>
                  <a:lnTo>
                    <a:pt x="428498" y="282194"/>
                  </a:lnTo>
                  <a:lnTo>
                    <a:pt x="428498" y="376174"/>
                  </a:lnTo>
                  <a:lnTo>
                    <a:pt x="454533" y="376174"/>
                  </a:lnTo>
                  <a:lnTo>
                    <a:pt x="454533" y="282194"/>
                  </a:lnTo>
                  <a:close/>
                </a:path>
                <a:path w="585470" h="402589">
                  <a:moveTo>
                    <a:pt x="491109" y="188087"/>
                  </a:moveTo>
                  <a:lnTo>
                    <a:pt x="459867" y="188087"/>
                  </a:lnTo>
                  <a:lnTo>
                    <a:pt x="459867" y="245618"/>
                  </a:lnTo>
                  <a:lnTo>
                    <a:pt x="491109" y="245618"/>
                  </a:lnTo>
                  <a:lnTo>
                    <a:pt x="491109" y="188087"/>
                  </a:lnTo>
                  <a:close/>
                </a:path>
                <a:path w="585470" h="402589">
                  <a:moveTo>
                    <a:pt x="334391" y="167259"/>
                  </a:moveTo>
                  <a:lnTo>
                    <a:pt x="250825" y="167259"/>
                  </a:lnTo>
                  <a:lnTo>
                    <a:pt x="250825" y="402336"/>
                  </a:lnTo>
                  <a:lnTo>
                    <a:pt x="287400" y="402336"/>
                  </a:lnTo>
                  <a:lnTo>
                    <a:pt x="287400" y="287400"/>
                  </a:lnTo>
                  <a:lnTo>
                    <a:pt x="334391" y="287400"/>
                  </a:lnTo>
                  <a:lnTo>
                    <a:pt x="334391" y="167259"/>
                  </a:lnTo>
                  <a:close/>
                </a:path>
                <a:path w="585470" h="402589">
                  <a:moveTo>
                    <a:pt x="334391" y="287400"/>
                  </a:moveTo>
                  <a:lnTo>
                    <a:pt x="297815" y="287400"/>
                  </a:lnTo>
                  <a:lnTo>
                    <a:pt x="297815" y="402336"/>
                  </a:lnTo>
                  <a:lnTo>
                    <a:pt x="334391" y="402336"/>
                  </a:lnTo>
                  <a:lnTo>
                    <a:pt x="334391" y="287400"/>
                  </a:lnTo>
                  <a:close/>
                </a:path>
                <a:path w="585470" h="402589">
                  <a:moveTo>
                    <a:pt x="339598" y="109728"/>
                  </a:moveTo>
                  <a:lnTo>
                    <a:pt x="245618" y="109728"/>
                  </a:lnTo>
                  <a:lnTo>
                    <a:pt x="234072" y="112414"/>
                  </a:lnTo>
                  <a:lnTo>
                    <a:pt x="224028" y="119507"/>
                  </a:lnTo>
                  <a:lnTo>
                    <a:pt x="216935" y="129551"/>
                  </a:lnTo>
                  <a:lnTo>
                    <a:pt x="214249" y="141097"/>
                  </a:lnTo>
                  <a:lnTo>
                    <a:pt x="214249" y="245618"/>
                  </a:lnTo>
                  <a:lnTo>
                    <a:pt x="245618" y="245618"/>
                  </a:lnTo>
                  <a:lnTo>
                    <a:pt x="245618" y="167259"/>
                  </a:lnTo>
                  <a:lnTo>
                    <a:pt x="370967" y="167259"/>
                  </a:lnTo>
                  <a:lnTo>
                    <a:pt x="370967" y="141097"/>
                  </a:lnTo>
                  <a:lnTo>
                    <a:pt x="369012" y="129551"/>
                  </a:lnTo>
                  <a:lnTo>
                    <a:pt x="363140" y="119507"/>
                  </a:lnTo>
                  <a:lnTo>
                    <a:pt x="353339" y="112414"/>
                  </a:lnTo>
                  <a:lnTo>
                    <a:pt x="339598" y="109728"/>
                  </a:lnTo>
                  <a:close/>
                </a:path>
                <a:path w="585470" h="402589">
                  <a:moveTo>
                    <a:pt x="370967" y="167259"/>
                  </a:moveTo>
                  <a:lnTo>
                    <a:pt x="339598" y="167259"/>
                  </a:lnTo>
                  <a:lnTo>
                    <a:pt x="339598" y="245618"/>
                  </a:lnTo>
                  <a:lnTo>
                    <a:pt x="370967" y="245618"/>
                  </a:lnTo>
                  <a:lnTo>
                    <a:pt x="370967" y="167259"/>
                  </a:lnTo>
                  <a:close/>
                </a:path>
                <a:path w="585470" h="402589">
                  <a:moveTo>
                    <a:pt x="182880" y="188087"/>
                  </a:moveTo>
                  <a:lnTo>
                    <a:pt x="125349" y="188087"/>
                  </a:lnTo>
                  <a:lnTo>
                    <a:pt x="125349" y="376174"/>
                  </a:lnTo>
                  <a:lnTo>
                    <a:pt x="156718" y="376174"/>
                  </a:lnTo>
                  <a:lnTo>
                    <a:pt x="156718" y="282194"/>
                  </a:lnTo>
                  <a:lnTo>
                    <a:pt x="193294" y="282194"/>
                  </a:lnTo>
                  <a:lnTo>
                    <a:pt x="193294" y="266446"/>
                  </a:lnTo>
                  <a:lnTo>
                    <a:pt x="182880" y="266446"/>
                  </a:lnTo>
                  <a:lnTo>
                    <a:pt x="182880" y="188087"/>
                  </a:lnTo>
                  <a:close/>
                </a:path>
                <a:path w="585470" h="402589">
                  <a:moveTo>
                    <a:pt x="193294" y="282194"/>
                  </a:moveTo>
                  <a:lnTo>
                    <a:pt x="161925" y="282194"/>
                  </a:lnTo>
                  <a:lnTo>
                    <a:pt x="161925" y="376174"/>
                  </a:lnTo>
                  <a:lnTo>
                    <a:pt x="193294" y="376174"/>
                  </a:lnTo>
                  <a:lnTo>
                    <a:pt x="193294" y="282194"/>
                  </a:lnTo>
                  <a:close/>
                </a:path>
                <a:path w="585470" h="402589">
                  <a:moveTo>
                    <a:pt x="182880" y="135890"/>
                  </a:moveTo>
                  <a:lnTo>
                    <a:pt x="120142" y="135890"/>
                  </a:lnTo>
                  <a:lnTo>
                    <a:pt x="109483" y="137761"/>
                  </a:lnTo>
                  <a:lnTo>
                    <a:pt x="101266" y="143049"/>
                  </a:lnTo>
                  <a:lnTo>
                    <a:pt x="95978" y="151266"/>
                  </a:lnTo>
                  <a:lnTo>
                    <a:pt x="94107" y="161925"/>
                  </a:lnTo>
                  <a:lnTo>
                    <a:pt x="94107" y="245618"/>
                  </a:lnTo>
                  <a:lnTo>
                    <a:pt x="120142" y="245618"/>
                  </a:lnTo>
                  <a:lnTo>
                    <a:pt x="120142" y="188087"/>
                  </a:lnTo>
                  <a:lnTo>
                    <a:pt x="182880" y="188087"/>
                  </a:lnTo>
                  <a:lnTo>
                    <a:pt x="182880" y="135890"/>
                  </a:lnTo>
                  <a:close/>
                </a:path>
                <a:path w="585470" h="402589">
                  <a:moveTo>
                    <a:pt x="161925" y="46990"/>
                  </a:moveTo>
                  <a:lnTo>
                    <a:pt x="143599" y="49857"/>
                  </a:lnTo>
                  <a:lnTo>
                    <a:pt x="128666" y="58118"/>
                  </a:lnTo>
                  <a:lnTo>
                    <a:pt x="118616" y="71260"/>
                  </a:lnTo>
                  <a:lnTo>
                    <a:pt x="114935" y="88773"/>
                  </a:lnTo>
                  <a:lnTo>
                    <a:pt x="118616" y="104161"/>
                  </a:lnTo>
                  <a:lnTo>
                    <a:pt x="128666" y="117586"/>
                  </a:lnTo>
                  <a:lnTo>
                    <a:pt x="143599" y="127081"/>
                  </a:lnTo>
                  <a:lnTo>
                    <a:pt x="161925" y="130683"/>
                  </a:lnTo>
                  <a:lnTo>
                    <a:pt x="169808" y="129768"/>
                  </a:lnTo>
                  <a:lnTo>
                    <a:pt x="177657" y="127365"/>
                  </a:lnTo>
                  <a:lnTo>
                    <a:pt x="185481" y="123985"/>
                  </a:lnTo>
                  <a:lnTo>
                    <a:pt x="193294" y="120142"/>
                  </a:lnTo>
                  <a:lnTo>
                    <a:pt x="193294" y="114935"/>
                  </a:lnTo>
                  <a:lnTo>
                    <a:pt x="197137" y="107936"/>
                  </a:lnTo>
                  <a:lnTo>
                    <a:pt x="200517" y="101901"/>
                  </a:lnTo>
                  <a:lnTo>
                    <a:pt x="202920" y="95843"/>
                  </a:lnTo>
                  <a:lnTo>
                    <a:pt x="203835" y="88773"/>
                  </a:lnTo>
                  <a:lnTo>
                    <a:pt x="200233" y="71260"/>
                  </a:lnTo>
                  <a:lnTo>
                    <a:pt x="190738" y="58118"/>
                  </a:lnTo>
                  <a:lnTo>
                    <a:pt x="177313" y="49857"/>
                  </a:lnTo>
                  <a:lnTo>
                    <a:pt x="161925" y="46990"/>
                  </a:lnTo>
                  <a:close/>
                </a:path>
                <a:path w="585470" h="402589">
                  <a:moveTo>
                    <a:pt x="423291" y="46990"/>
                  </a:moveTo>
                  <a:lnTo>
                    <a:pt x="405705" y="49857"/>
                  </a:lnTo>
                  <a:lnTo>
                    <a:pt x="392525" y="58118"/>
                  </a:lnTo>
                  <a:lnTo>
                    <a:pt x="384250" y="71260"/>
                  </a:lnTo>
                  <a:lnTo>
                    <a:pt x="381381" y="88773"/>
                  </a:lnTo>
                  <a:lnTo>
                    <a:pt x="381464" y="95843"/>
                  </a:lnTo>
                  <a:lnTo>
                    <a:pt x="382047" y="101901"/>
                  </a:lnTo>
                  <a:lnTo>
                    <a:pt x="383631" y="107936"/>
                  </a:lnTo>
                  <a:lnTo>
                    <a:pt x="386715" y="114935"/>
                  </a:lnTo>
                  <a:lnTo>
                    <a:pt x="391922" y="114935"/>
                  </a:lnTo>
                  <a:lnTo>
                    <a:pt x="391922" y="120142"/>
                  </a:lnTo>
                  <a:lnTo>
                    <a:pt x="399734" y="123985"/>
                  </a:lnTo>
                  <a:lnTo>
                    <a:pt x="407558" y="127365"/>
                  </a:lnTo>
                  <a:lnTo>
                    <a:pt x="415407" y="129768"/>
                  </a:lnTo>
                  <a:lnTo>
                    <a:pt x="423291" y="130683"/>
                  </a:lnTo>
                  <a:lnTo>
                    <a:pt x="438606" y="127081"/>
                  </a:lnTo>
                  <a:lnTo>
                    <a:pt x="451993" y="117586"/>
                  </a:lnTo>
                  <a:lnTo>
                    <a:pt x="461474" y="104161"/>
                  </a:lnTo>
                  <a:lnTo>
                    <a:pt x="465074" y="88773"/>
                  </a:lnTo>
                  <a:lnTo>
                    <a:pt x="461474" y="71260"/>
                  </a:lnTo>
                  <a:lnTo>
                    <a:pt x="451993" y="58118"/>
                  </a:lnTo>
                  <a:lnTo>
                    <a:pt x="438606" y="49857"/>
                  </a:lnTo>
                  <a:lnTo>
                    <a:pt x="423291" y="46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51998" y="3388041"/>
            <a:ext cx="5088255" cy="7880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lang="en-US" altLang="zh-CN" sz="4800" b="1" spc="-385" dirty="0" smtClean="0">
                <a:solidFill>
                  <a:srgbClr val="FFFFFF"/>
                </a:solidFill>
                <a:latin typeface="微软雅黑"/>
                <a:cs typeface="微软雅黑"/>
              </a:rPr>
              <a:t>R </a:t>
            </a:r>
            <a:r>
              <a:rPr lang="zh-CN" altLang="en-US" sz="4800" b="1" spc="-385" dirty="0" smtClean="0">
                <a:solidFill>
                  <a:srgbClr val="FFFFFF"/>
                </a:solidFill>
                <a:latin typeface="微软雅黑"/>
                <a:cs typeface="微软雅黑"/>
              </a:rPr>
              <a:t>的 使 用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57218" y="1683097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</a:t>
            </a:r>
            <a:r>
              <a:rPr lang="zh-CN" altLang="en-US" sz="2800" dirty="0">
                <a:solidFill>
                  <a:schemeClr val="bg1"/>
                </a:solidFill>
              </a:rPr>
              <a:t>是一种区分大小写的</a:t>
            </a:r>
            <a:r>
              <a:rPr lang="zh-CN" altLang="en-US" sz="2800" b="1" dirty="0">
                <a:solidFill>
                  <a:srgbClr val="C00000"/>
                </a:solidFill>
              </a:rPr>
              <a:t>解释型语言</a:t>
            </a:r>
            <a:r>
              <a:rPr lang="zh-CN" altLang="en-US" sz="2800" dirty="0">
                <a:solidFill>
                  <a:schemeClr val="bg1"/>
                </a:solidFill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1752600" y="2667000"/>
            <a:ext cx="9372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</a:t>
            </a:r>
            <a:r>
              <a:rPr lang="zh-CN" altLang="en-US" sz="2800" dirty="0">
                <a:solidFill>
                  <a:schemeClr val="bg1"/>
                </a:solidFill>
              </a:rPr>
              <a:t>中的多数功能是由程序内置函数、用户自编函数和对对象的创建和操作所提供的。</a:t>
            </a:r>
          </a:p>
        </p:txBody>
      </p:sp>
      <p:sp>
        <p:nvSpPr>
          <p:cNvPr id="4" name="矩形 3"/>
          <p:cNvSpPr/>
          <p:nvPr/>
        </p:nvSpPr>
        <p:spPr>
          <a:xfrm>
            <a:off x="1905000" y="4343400"/>
            <a:ext cx="5490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R</a:t>
            </a:r>
            <a:r>
              <a:rPr lang="zh-CN" altLang="en-US" sz="2800" dirty="0">
                <a:solidFill>
                  <a:schemeClr val="bg1"/>
                </a:solidFill>
              </a:rPr>
              <a:t>语句由函数和赋值构成。</a:t>
            </a:r>
            <a:r>
              <a:rPr lang="en-US" altLang="zh-CN" sz="2800" dirty="0">
                <a:solidFill>
                  <a:schemeClr val="bg1"/>
                </a:solidFill>
              </a:rPr>
              <a:t>R</a:t>
            </a:r>
            <a:r>
              <a:rPr lang="zh-CN" altLang="en-US" sz="2800" dirty="0">
                <a:solidFill>
                  <a:schemeClr val="bg1"/>
                </a:solidFill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</a:rPr>
              <a:t>&lt;-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7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6673" y="344043"/>
            <a:ext cx="54495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-5" dirty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4400" b="1" u="none" dirty="0">
                <a:solidFill>
                  <a:srgbClr val="FFFFFF"/>
                </a:solidFill>
                <a:latin typeface="微软雅黑"/>
                <a:cs typeface="微软雅黑"/>
              </a:rPr>
              <a:t>中的注释与输出语句</a:t>
            </a:r>
            <a:endParaRPr sz="44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5402" y="1164247"/>
            <a:ext cx="6501384" cy="5247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4589780"/>
            <a:ext cx="2714625" cy="835660"/>
          </a:xfrm>
          <a:custGeom>
            <a:avLst/>
            <a:gdLst/>
            <a:ahLst/>
            <a:cxnLst/>
            <a:rect l="l" t="t" r="r" b="b"/>
            <a:pathLst>
              <a:path w="2714625" h="835660">
                <a:moveTo>
                  <a:pt x="0" y="835151"/>
                </a:moveTo>
                <a:lnTo>
                  <a:pt x="2714244" y="835151"/>
                </a:lnTo>
                <a:lnTo>
                  <a:pt x="2714244" y="0"/>
                </a:lnTo>
                <a:lnTo>
                  <a:pt x="0" y="0"/>
                </a:lnTo>
                <a:lnTo>
                  <a:pt x="0" y="835151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组合 9"/>
          <p:cNvGrpSpPr/>
          <p:nvPr/>
        </p:nvGrpSpPr>
        <p:grpSpPr>
          <a:xfrm>
            <a:off x="4876800" y="2605582"/>
            <a:ext cx="6501707" cy="1905000"/>
            <a:chOff x="6096000" y="669011"/>
            <a:chExt cx="6501707" cy="1905000"/>
          </a:xfrm>
        </p:grpSpPr>
        <p:sp>
          <p:nvSpPr>
            <p:cNvPr id="5" name="object 5"/>
            <p:cNvSpPr/>
            <p:nvPr/>
          </p:nvSpPr>
          <p:spPr>
            <a:xfrm>
              <a:off x="6096000" y="679172"/>
              <a:ext cx="6435851" cy="18806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28327" y="669011"/>
              <a:ext cx="6469380" cy="1905000"/>
            </a:xfrm>
            <a:custGeom>
              <a:avLst/>
              <a:gdLst/>
              <a:ahLst/>
              <a:cxnLst/>
              <a:rect l="l" t="t" r="r" b="b"/>
              <a:pathLst>
                <a:path w="6469380" h="1905000">
                  <a:moveTo>
                    <a:pt x="0" y="1905000"/>
                  </a:moveTo>
                  <a:lnTo>
                    <a:pt x="6469380" y="1905000"/>
                  </a:lnTo>
                  <a:lnTo>
                    <a:pt x="6469380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364634" y="4326115"/>
            <a:ext cx="1210489" cy="892315"/>
            <a:chOff x="3364634" y="4326115"/>
            <a:chExt cx="1210489" cy="892315"/>
          </a:xfrm>
        </p:grpSpPr>
        <p:sp>
          <p:nvSpPr>
            <p:cNvPr id="7" name="object 7"/>
            <p:cNvSpPr/>
            <p:nvPr/>
          </p:nvSpPr>
          <p:spPr>
            <a:xfrm>
              <a:off x="3364634" y="5007610"/>
              <a:ext cx="251460" cy="210820"/>
            </a:xfrm>
            <a:custGeom>
              <a:avLst/>
              <a:gdLst/>
              <a:ahLst/>
              <a:cxnLst/>
              <a:rect l="l" t="t" r="r" b="b"/>
              <a:pathLst>
                <a:path w="251460" h="210820">
                  <a:moveTo>
                    <a:pt x="0" y="210312"/>
                  </a:moveTo>
                  <a:lnTo>
                    <a:pt x="251460" y="210312"/>
                  </a:lnTo>
                  <a:lnTo>
                    <a:pt x="251460" y="0"/>
                  </a:lnTo>
                  <a:lnTo>
                    <a:pt x="0" y="0"/>
                  </a:lnTo>
                  <a:lnTo>
                    <a:pt x="0" y="210312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0" y="4695050"/>
              <a:ext cx="250190" cy="280670"/>
            </a:xfrm>
            <a:custGeom>
              <a:avLst/>
              <a:gdLst/>
              <a:ahLst/>
              <a:cxnLst/>
              <a:rect l="l" t="t" r="r" b="b"/>
              <a:pathLst>
                <a:path w="250189" h="280670">
                  <a:moveTo>
                    <a:pt x="0" y="280415"/>
                  </a:moveTo>
                  <a:lnTo>
                    <a:pt x="249936" y="280415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280415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324933" y="4326115"/>
              <a:ext cx="250190" cy="368935"/>
            </a:xfrm>
            <a:custGeom>
              <a:avLst/>
              <a:gdLst/>
              <a:ahLst/>
              <a:cxnLst/>
              <a:rect l="l" t="t" r="r" b="b"/>
              <a:pathLst>
                <a:path w="250189" h="368935">
                  <a:moveTo>
                    <a:pt x="0" y="368807"/>
                  </a:moveTo>
                  <a:lnTo>
                    <a:pt x="249936" y="368807"/>
                  </a:lnTo>
                  <a:lnTo>
                    <a:pt x="249936" y="0"/>
                  </a:lnTo>
                  <a:lnTo>
                    <a:pt x="0" y="0"/>
                  </a:lnTo>
                  <a:lnTo>
                    <a:pt x="0" y="368807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5347334" cy="492443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R</a:t>
            </a:r>
            <a:r>
              <a:rPr lang="zh-CN" altLang="en-US" sz="3200" dirty="0" smtClean="0">
                <a:solidFill>
                  <a:schemeClr val="bg1"/>
                </a:solidFill>
              </a:rPr>
              <a:t>语言示例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52400"/>
            <a:ext cx="8051800" cy="2283975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6880" y="2667000"/>
            <a:ext cx="6649720" cy="3693319"/>
          </a:xfrm>
        </p:spPr>
        <p:txBody>
          <a:bodyPr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age </a:t>
            </a:r>
            <a:r>
              <a:rPr lang="en-US" altLang="zh-CN" sz="2400" dirty="0">
                <a:solidFill>
                  <a:schemeClr val="bg1"/>
                </a:solidFill>
              </a:rPr>
              <a:t>&lt;- c(1,3,5,2,11,9,3,9,12,3)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weight </a:t>
            </a:r>
            <a:r>
              <a:rPr lang="en-US" altLang="zh-CN" sz="2400" dirty="0">
                <a:solidFill>
                  <a:schemeClr val="bg1"/>
                </a:solidFill>
              </a:rPr>
              <a:t>&lt;- c(4.4,5.3,7.2,5.2,8.5,7.3,6.0,10.4,10.2,6.1)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mean(weight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[1] </a:t>
            </a:r>
            <a:r>
              <a:rPr lang="en-US" altLang="zh-CN" sz="2400" dirty="0" smtClean="0">
                <a:solidFill>
                  <a:srgbClr val="FF0000"/>
                </a:solidFill>
              </a:rPr>
              <a:t>7.06</a:t>
            </a:r>
          </a:p>
          <a:p>
            <a:r>
              <a:rPr lang="en-US" altLang="zh-CN" sz="2400" dirty="0" err="1" smtClean="0">
                <a:solidFill>
                  <a:schemeClr val="bg1"/>
                </a:solidFill>
              </a:rPr>
              <a:t>sd</a:t>
            </a:r>
            <a:r>
              <a:rPr lang="en-US" altLang="zh-CN" sz="2400" dirty="0" smtClean="0">
                <a:solidFill>
                  <a:schemeClr val="bg1"/>
                </a:solidFill>
              </a:rPr>
              <a:t>(weight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[1] 2.077498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cor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</a:rPr>
              <a:t>age,weight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[1] 0.9075655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plot(</a:t>
            </a:r>
            <a:r>
              <a:rPr lang="en-US" altLang="zh-CN" sz="2400" dirty="0" err="1">
                <a:solidFill>
                  <a:schemeClr val="bg1"/>
                </a:solidFill>
              </a:rPr>
              <a:t>age,weight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q()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459235"/>
            <a:ext cx="4752975" cy="442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5347334" cy="55399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</a:rPr>
              <a:t>获取帮助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182046"/>
              </p:ext>
            </p:extLst>
          </p:nvPr>
        </p:nvGraphicFramePr>
        <p:xfrm>
          <a:off x="228600" y="1143000"/>
          <a:ext cx="118872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8906">
                  <a:extLst>
                    <a:ext uri="{9D8B030D-6E8A-4147-A177-3AD203B41FA5}">
                      <a16:colId xmlns:a16="http://schemas.microsoft.com/office/drawing/2014/main" val="2530147348"/>
                    </a:ext>
                  </a:extLst>
                </a:gridCol>
                <a:gridCol w="7248294">
                  <a:extLst>
                    <a:ext uri="{9D8B030D-6E8A-4147-A177-3AD203B41FA5}">
                      <a16:colId xmlns:a16="http://schemas.microsoft.com/office/drawing/2014/main" val="3218348021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函 数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功 能</a:t>
                      </a:r>
                      <a:endParaRPr lang="zh-CN" alt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3862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help.start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打开帮助文档首页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5537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查看函数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的帮助（引号可以省略）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9071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help.search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或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??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为关键词搜索本地帮助文档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1126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example("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函数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的使用示例（引号可以省略）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00884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RSiteSearch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以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为关键词搜索在线文档和邮件列表存档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50799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apropos("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", mode="function")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列出名称中含有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的所有可用函数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69684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列出当前已加载包中所含的所有可用示例数据集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53697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vignette()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列出当前已安装包中所有可用的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vignette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文档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12153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vignette("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为主题</a:t>
                      </a:r>
                      <a:r>
                        <a:rPr lang="en-US" altLang="zh-CN" sz="2400" b="0" i="1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foo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显示指定的</a:t>
                      </a:r>
                      <a:r>
                        <a:rPr lang="en-US" altLang="zh-CN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vignette </a:t>
                      </a:r>
                      <a:r>
                        <a:rPr lang="zh-CN" altLang="en-US" sz="2400" b="0" i="0" u="none" strike="noStrike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文档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928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1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"/>
            <a:ext cx="5347334" cy="553998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bg1"/>
                </a:solidFill>
              </a:rPr>
              <a:t>工作空间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5161"/>
          <a:stretch/>
        </p:blipFill>
        <p:spPr>
          <a:xfrm>
            <a:off x="869302" y="576858"/>
            <a:ext cx="10617418" cy="624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23"/>
            <a:ext cx="5347334" cy="492443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</a:rPr>
              <a:t>输入和输出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11430000" cy="5909310"/>
          </a:xfrm>
        </p:spPr>
        <p:txBody>
          <a:bodyPr/>
          <a:lstStyle/>
          <a:p>
            <a:r>
              <a:rPr lang="zh-CN" altLang="en-US" sz="2400" dirty="0">
                <a:solidFill>
                  <a:schemeClr val="bg1"/>
                </a:solidFill>
              </a:rPr>
              <a:t>从键盘接受输入并从屏幕进行</a:t>
            </a:r>
            <a:r>
              <a:rPr lang="zh-CN" altLang="en-US" sz="2400" dirty="0" smtClean="0">
                <a:solidFill>
                  <a:schemeClr val="bg1"/>
                </a:solidFill>
              </a:rPr>
              <a:t>输出。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输入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函数</a:t>
            </a:r>
            <a:r>
              <a:rPr lang="en-US" altLang="zh-CN" sz="2400" dirty="0">
                <a:solidFill>
                  <a:schemeClr val="bg1"/>
                </a:solidFill>
              </a:rPr>
              <a:t>source("filename")</a:t>
            </a:r>
            <a:r>
              <a:rPr lang="zh-CN" altLang="en-US" sz="2400" dirty="0">
                <a:solidFill>
                  <a:schemeClr val="bg1"/>
                </a:solidFill>
              </a:rPr>
              <a:t>可在当前会话中执行一个脚本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zh-CN" altLang="en-US" sz="2400" dirty="0">
                <a:solidFill>
                  <a:schemeClr val="bg1"/>
                </a:solidFill>
              </a:rPr>
              <a:t>如果文件名中不包含路径，</a:t>
            </a:r>
            <a:r>
              <a:rPr lang="en-US" altLang="zh-CN" sz="2400" dirty="0">
                <a:solidFill>
                  <a:schemeClr val="bg1"/>
                </a:solidFill>
              </a:rPr>
              <a:t>R</a:t>
            </a:r>
            <a:r>
              <a:rPr lang="zh-CN" altLang="en-US" sz="2400" dirty="0">
                <a:solidFill>
                  <a:schemeClr val="bg1"/>
                </a:solidFill>
              </a:rPr>
              <a:t>将假设此脚本在当前</a:t>
            </a:r>
            <a:r>
              <a:rPr lang="zh-CN" altLang="en-US" sz="2400" dirty="0" smtClean="0">
                <a:solidFill>
                  <a:schemeClr val="bg1"/>
                </a:solidFill>
              </a:rPr>
              <a:t>工作目录中。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       source("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myscript.R</a:t>
            </a:r>
            <a:r>
              <a:rPr lang="en-US" altLang="zh-CN" sz="2400" dirty="0" smtClean="0">
                <a:solidFill>
                  <a:schemeClr val="bg1"/>
                </a:solidFill>
              </a:rPr>
              <a:t>")</a:t>
            </a:r>
            <a:r>
              <a:rPr lang="zh-CN" altLang="en-US" sz="2400" dirty="0" smtClean="0">
                <a:solidFill>
                  <a:schemeClr val="bg1"/>
                </a:solidFill>
              </a:rPr>
              <a:t>将执行包含在文件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myscript.R</a:t>
            </a:r>
            <a:r>
              <a:rPr lang="zh-CN" altLang="en-US" sz="2400" dirty="0">
                <a:solidFill>
                  <a:schemeClr val="bg1"/>
                </a:solidFill>
              </a:rPr>
              <a:t>中的</a:t>
            </a:r>
            <a:r>
              <a:rPr lang="en-US" altLang="zh-CN" sz="2400" dirty="0">
                <a:solidFill>
                  <a:schemeClr val="bg1"/>
                </a:solidFill>
              </a:rPr>
              <a:t>R</a:t>
            </a:r>
            <a:r>
              <a:rPr lang="zh-CN" altLang="en-US" sz="2400" dirty="0">
                <a:solidFill>
                  <a:schemeClr val="bg1"/>
                </a:solidFill>
              </a:rPr>
              <a:t>语句集合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依照</a:t>
            </a:r>
            <a:r>
              <a:rPr lang="zh-CN" altLang="en-US" sz="2400" dirty="0">
                <a:solidFill>
                  <a:schemeClr val="bg1"/>
                </a:solidFill>
              </a:rPr>
              <a:t>惯例，脚本文件以</a:t>
            </a:r>
            <a:r>
              <a:rPr lang="en-US" altLang="zh-CN" sz="2400" b="1" dirty="0">
                <a:solidFill>
                  <a:srgbClr val="FF0000"/>
                </a:solidFill>
              </a:rPr>
              <a:t>.R</a:t>
            </a:r>
            <a:r>
              <a:rPr lang="zh-CN" altLang="en-US" sz="2400" dirty="0">
                <a:solidFill>
                  <a:schemeClr val="bg1"/>
                </a:solidFill>
              </a:rPr>
              <a:t>作为扩展名，不过这并不是必需的。</a:t>
            </a: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</a:rPr>
              <a:t>. </a:t>
            </a:r>
            <a:r>
              <a:rPr lang="zh-CN" altLang="en-US" sz="2400" dirty="0">
                <a:solidFill>
                  <a:schemeClr val="bg1"/>
                </a:solidFill>
              </a:rPr>
              <a:t>文本输出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 函数  </a:t>
            </a:r>
            <a:r>
              <a:rPr lang="en-US" altLang="zh-CN" sz="2400" dirty="0" smtClean="0">
                <a:solidFill>
                  <a:schemeClr val="bg1"/>
                </a:solidFill>
              </a:rPr>
              <a:t>sink</a:t>
            </a:r>
            <a:r>
              <a:rPr lang="en-US" altLang="zh-CN" sz="2400" dirty="0">
                <a:solidFill>
                  <a:schemeClr val="bg1"/>
                </a:solidFill>
              </a:rPr>
              <a:t>("filename</a:t>
            </a:r>
            <a:r>
              <a:rPr lang="en-US" altLang="zh-CN" sz="2400" dirty="0" smtClean="0">
                <a:solidFill>
                  <a:schemeClr val="bg1"/>
                </a:solidFill>
              </a:rPr>
              <a:t>")  </a:t>
            </a:r>
            <a:r>
              <a:rPr lang="zh-CN" altLang="en-US" sz="2400" dirty="0" smtClean="0">
                <a:solidFill>
                  <a:schemeClr val="bg1"/>
                </a:solidFill>
              </a:rPr>
              <a:t>将</a:t>
            </a:r>
            <a:r>
              <a:rPr lang="zh-CN" altLang="en-US" sz="2400" dirty="0">
                <a:solidFill>
                  <a:schemeClr val="bg1"/>
                </a:solidFill>
              </a:rPr>
              <a:t>输出重定向到文件</a:t>
            </a:r>
            <a:r>
              <a:rPr lang="en-US" altLang="zh-CN" sz="2400" dirty="0">
                <a:solidFill>
                  <a:schemeClr val="bg1"/>
                </a:solidFill>
              </a:rPr>
              <a:t>filename</a:t>
            </a:r>
            <a:r>
              <a:rPr lang="zh-CN" altLang="en-US" sz="2400" dirty="0">
                <a:solidFill>
                  <a:schemeClr val="bg1"/>
                </a:solidFill>
              </a:rPr>
              <a:t>中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默认</a:t>
            </a:r>
            <a:r>
              <a:rPr lang="zh-CN" altLang="en-US" sz="2400" dirty="0">
                <a:solidFill>
                  <a:schemeClr val="bg1"/>
                </a:solidFill>
              </a:rPr>
              <a:t>情况下，如果文件已经</a:t>
            </a:r>
            <a:r>
              <a:rPr lang="zh-CN" altLang="en-US" sz="2400" b="1" dirty="0">
                <a:solidFill>
                  <a:srgbClr val="FF0000"/>
                </a:solidFill>
              </a:rPr>
              <a:t>存在</a:t>
            </a:r>
            <a:r>
              <a:rPr lang="zh-CN" altLang="en-US" sz="2400" dirty="0" smtClean="0">
                <a:solidFill>
                  <a:schemeClr val="bg1"/>
                </a:solidFill>
              </a:rPr>
              <a:t>，则</a:t>
            </a:r>
            <a:r>
              <a:rPr lang="zh-CN" altLang="en-US" sz="2400" dirty="0">
                <a:solidFill>
                  <a:schemeClr val="bg1"/>
                </a:solidFill>
              </a:rPr>
              <a:t>它的内容将被</a:t>
            </a:r>
            <a:r>
              <a:rPr lang="zh-CN" altLang="en-US" sz="2400" b="1" dirty="0">
                <a:solidFill>
                  <a:srgbClr val="FF0000"/>
                </a:solidFill>
              </a:rPr>
              <a:t>覆盖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使用</a:t>
            </a:r>
            <a:r>
              <a:rPr lang="zh-CN" altLang="en-US" sz="2400" dirty="0">
                <a:solidFill>
                  <a:schemeClr val="bg1"/>
                </a:solidFill>
              </a:rPr>
              <a:t>参数</a:t>
            </a:r>
            <a:r>
              <a:rPr lang="en-US" altLang="zh-CN" sz="2400" b="1" dirty="0">
                <a:solidFill>
                  <a:srgbClr val="FF0000"/>
                </a:solidFill>
              </a:rPr>
              <a:t>append=TRUE</a:t>
            </a:r>
            <a:r>
              <a:rPr lang="zh-CN" altLang="en-US" sz="2400" dirty="0">
                <a:solidFill>
                  <a:schemeClr val="bg1"/>
                </a:solidFill>
              </a:rPr>
              <a:t>可以将文本</a:t>
            </a:r>
            <a:r>
              <a:rPr lang="zh-CN" altLang="en-US" sz="2400" b="1" dirty="0">
                <a:solidFill>
                  <a:srgbClr val="FF0000"/>
                </a:solidFill>
              </a:rPr>
              <a:t>追加</a:t>
            </a:r>
            <a:r>
              <a:rPr lang="zh-CN" altLang="en-US" sz="2400" dirty="0">
                <a:solidFill>
                  <a:schemeClr val="bg1"/>
                </a:solidFill>
              </a:rPr>
              <a:t>到文件后，而不是覆盖它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参数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split=TRUE</a:t>
            </a:r>
            <a:r>
              <a:rPr lang="zh-CN" altLang="en-US" sz="2400" dirty="0">
                <a:solidFill>
                  <a:schemeClr val="bg1"/>
                </a:solidFill>
              </a:rPr>
              <a:t>可将输出同时发送到</a:t>
            </a:r>
            <a:r>
              <a:rPr lang="zh-CN" altLang="en-US" sz="2400" b="1" dirty="0">
                <a:solidFill>
                  <a:srgbClr val="FF0000"/>
                </a:solidFill>
              </a:rPr>
              <a:t>屏幕和输出</a:t>
            </a:r>
            <a:r>
              <a:rPr lang="zh-CN" altLang="en-US" sz="2400" dirty="0">
                <a:solidFill>
                  <a:schemeClr val="bg1"/>
                </a:solidFill>
              </a:rPr>
              <a:t>文件中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en-US" sz="2400" dirty="0" smtClean="0">
                <a:solidFill>
                  <a:schemeClr val="bg1"/>
                </a:solidFill>
              </a:rPr>
              <a:t>不</a:t>
            </a:r>
            <a:r>
              <a:rPr lang="zh-CN" altLang="en-US" sz="2400" dirty="0">
                <a:solidFill>
                  <a:schemeClr val="bg1"/>
                </a:solidFill>
              </a:rPr>
              <a:t>加参数调用命令</a:t>
            </a:r>
            <a:r>
              <a:rPr lang="en-US" altLang="zh-CN" sz="2400" dirty="0">
                <a:solidFill>
                  <a:schemeClr val="bg1"/>
                </a:solidFill>
              </a:rPr>
              <a:t>sink()</a:t>
            </a:r>
            <a:r>
              <a:rPr lang="zh-CN" altLang="en-US" sz="2400" dirty="0">
                <a:solidFill>
                  <a:schemeClr val="bg1"/>
                </a:solidFill>
              </a:rPr>
              <a:t>将仅向屏幕</a:t>
            </a:r>
            <a:r>
              <a:rPr lang="zh-CN" altLang="en-US" sz="2400" dirty="0" smtClean="0">
                <a:solidFill>
                  <a:schemeClr val="bg1"/>
                </a:solidFill>
              </a:rPr>
              <a:t>返回输出</a:t>
            </a:r>
            <a:r>
              <a:rPr lang="zh-CN" altLang="en-US" sz="2400" dirty="0">
                <a:solidFill>
                  <a:schemeClr val="bg1"/>
                </a:solidFill>
              </a:rPr>
              <a:t>结果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8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1000" y="45669"/>
            <a:ext cx="7144236" cy="6748791"/>
          </a:xfrm>
          <a:prstGeom prst="rect">
            <a:avLst/>
          </a:prstGeom>
          <a:blipFill>
            <a:blip r:embed="rId2" cstate="print"/>
            <a:srcRect/>
            <a:stretch>
              <a:fillRect l="6160" r="616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组合 48"/>
          <p:cNvGrpSpPr/>
          <p:nvPr/>
        </p:nvGrpSpPr>
        <p:grpSpPr>
          <a:xfrm>
            <a:off x="228600" y="2614503"/>
            <a:ext cx="1913382" cy="1911858"/>
            <a:chOff x="1083563" y="2577083"/>
            <a:chExt cx="1913382" cy="1911858"/>
          </a:xfrm>
        </p:grpSpPr>
        <p:sp>
          <p:nvSpPr>
            <p:cNvPr id="3" name="object 3"/>
            <p:cNvSpPr/>
            <p:nvPr/>
          </p:nvSpPr>
          <p:spPr>
            <a:xfrm>
              <a:off x="1083563" y="2577083"/>
              <a:ext cx="1913382" cy="19118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03603" y="2782823"/>
              <a:ext cx="1293876" cy="1292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3624" y="2942844"/>
              <a:ext cx="974598" cy="9730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4222" y="2883916"/>
              <a:ext cx="1094162" cy="10921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7528" y="2653284"/>
              <a:ext cx="1532382" cy="16680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762505" y="2912745"/>
              <a:ext cx="57594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6000" b="1" spc="-5" dirty="0">
                  <a:solidFill>
                    <a:srgbClr val="FFFFFF"/>
                  </a:solidFill>
                  <a:latin typeface="Arial"/>
                  <a:cs typeface="Arial"/>
                </a:rPr>
                <a:t>C</a:t>
              </a:r>
              <a:endParaRPr sz="6000" dirty="0">
                <a:latin typeface="Arial"/>
                <a:cs typeface="Arial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59102" y="3121132"/>
            <a:ext cx="441407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b="1" dirty="0" smtClean="0">
                <a:solidFill>
                  <a:srgbClr val="FFFFFF"/>
                </a:solidFill>
                <a:latin typeface="Arial"/>
                <a:cs typeface="Arial"/>
              </a:rPr>
              <a:t>第</a:t>
            </a:r>
            <a:r>
              <a:rPr lang="en-US" altLang="zh-CN" sz="4400" b="1" dirty="0" smtClean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zh-CN" altLang="en-US" sz="4400" b="1" dirty="0" smtClean="0">
                <a:solidFill>
                  <a:srgbClr val="FFFFFF"/>
                </a:solidFill>
                <a:latin typeface="Arial"/>
                <a:cs typeface="Arial"/>
              </a:rPr>
              <a:t>章 </a:t>
            </a:r>
            <a:r>
              <a:rPr lang="en-US" altLang="zh-CN" sz="4400" b="1" dirty="0" smtClean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zh-CN" altLang="en-US" sz="4400" b="1" dirty="0" smtClean="0">
                <a:solidFill>
                  <a:srgbClr val="FFFFFF"/>
                </a:solidFill>
                <a:latin typeface="Arial"/>
                <a:cs typeface="Arial"/>
              </a:rPr>
              <a:t>语言介绍</a:t>
            </a:r>
            <a:endParaRPr sz="4400" dirty="0">
              <a:latin typeface="Arial"/>
              <a:cs typeface="Arial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8154372" y="881135"/>
            <a:ext cx="1872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课 程 简 介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7422579" y="853441"/>
            <a:ext cx="571500" cy="571500"/>
            <a:chOff x="7336758" y="580707"/>
            <a:chExt cx="571500" cy="571500"/>
          </a:xfrm>
        </p:grpSpPr>
        <p:grpSp>
          <p:nvGrpSpPr>
            <p:cNvPr id="51" name="组合 50"/>
            <p:cNvGrpSpPr/>
            <p:nvPr/>
          </p:nvGrpSpPr>
          <p:grpSpPr>
            <a:xfrm>
              <a:off x="7336758" y="580707"/>
              <a:ext cx="571500" cy="571500"/>
              <a:chOff x="7347204" y="1357883"/>
              <a:chExt cx="571500" cy="571500"/>
            </a:xfrm>
          </p:grpSpPr>
          <p:sp>
            <p:nvSpPr>
              <p:cNvPr id="12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7452047" y="64025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8154372" y="1656181"/>
            <a:ext cx="219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为何要使用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R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428741" y="1631182"/>
            <a:ext cx="571500" cy="571500"/>
            <a:chOff x="7352476" y="1257300"/>
            <a:chExt cx="571500" cy="571500"/>
          </a:xfrm>
        </p:grpSpPr>
        <p:grpSp>
          <p:nvGrpSpPr>
            <p:cNvPr id="54" name="组合 53"/>
            <p:cNvGrpSpPr/>
            <p:nvPr/>
          </p:nvGrpSpPr>
          <p:grpSpPr>
            <a:xfrm>
              <a:off x="7352476" y="1257300"/>
              <a:ext cx="571500" cy="571500"/>
              <a:chOff x="7347204" y="1357883"/>
              <a:chExt cx="571500" cy="571500"/>
            </a:xfrm>
          </p:grpSpPr>
          <p:sp>
            <p:nvSpPr>
              <p:cNvPr id="55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7467765" y="13168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8154372" y="2431227"/>
            <a:ext cx="26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R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的获取和安装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7434903" y="2408923"/>
            <a:ext cx="571500" cy="571500"/>
            <a:chOff x="7391400" y="2019300"/>
            <a:chExt cx="571500" cy="571500"/>
          </a:xfrm>
        </p:grpSpPr>
        <p:grpSp>
          <p:nvGrpSpPr>
            <p:cNvPr id="60" name="组合 59"/>
            <p:cNvGrpSpPr/>
            <p:nvPr/>
          </p:nvGrpSpPr>
          <p:grpSpPr>
            <a:xfrm>
              <a:off x="7391400" y="2019300"/>
              <a:ext cx="571500" cy="571500"/>
              <a:chOff x="7347204" y="1357883"/>
              <a:chExt cx="571500" cy="571500"/>
            </a:xfrm>
          </p:grpSpPr>
          <p:sp>
            <p:nvSpPr>
              <p:cNvPr id="61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>
              <a:off x="7506689" y="20788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8154372" y="3206273"/>
            <a:ext cx="146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R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的使用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7441065" y="3186664"/>
            <a:ext cx="571500" cy="571500"/>
            <a:chOff x="7391400" y="2933700"/>
            <a:chExt cx="571500" cy="571500"/>
          </a:xfrm>
        </p:grpSpPr>
        <p:grpSp>
          <p:nvGrpSpPr>
            <p:cNvPr id="66" name="组合 65"/>
            <p:cNvGrpSpPr/>
            <p:nvPr/>
          </p:nvGrpSpPr>
          <p:grpSpPr>
            <a:xfrm>
              <a:off x="7391400" y="2933700"/>
              <a:ext cx="571500" cy="571500"/>
              <a:chOff x="7347204" y="1357883"/>
              <a:chExt cx="571500" cy="571500"/>
            </a:xfrm>
          </p:grpSpPr>
          <p:sp>
            <p:nvSpPr>
              <p:cNvPr id="67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7506689" y="29932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8154372" y="3981319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包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7447227" y="3964405"/>
            <a:ext cx="571500" cy="571500"/>
            <a:chOff x="7391400" y="3924300"/>
            <a:chExt cx="571500" cy="571500"/>
          </a:xfrm>
        </p:grpSpPr>
        <p:grpSp>
          <p:nvGrpSpPr>
            <p:cNvPr id="72" name="组合 71"/>
            <p:cNvGrpSpPr/>
            <p:nvPr/>
          </p:nvGrpSpPr>
          <p:grpSpPr>
            <a:xfrm>
              <a:off x="7391400" y="3924300"/>
              <a:ext cx="571500" cy="571500"/>
              <a:chOff x="7347204" y="1357883"/>
              <a:chExt cx="571500" cy="571500"/>
            </a:xfrm>
          </p:grpSpPr>
          <p:sp>
            <p:nvSpPr>
              <p:cNvPr id="73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77" name="文本框 76"/>
            <p:cNvSpPr txBox="1"/>
            <p:nvPr/>
          </p:nvSpPr>
          <p:spPr>
            <a:xfrm>
              <a:off x="7506689" y="39838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文本框 81"/>
          <p:cNvSpPr txBox="1"/>
          <p:nvPr/>
        </p:nvSpPr>
        <p:spPr>
          <a:xfrm>
            <a:off x="8154372" y="4756365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批处理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7453389" y="4742146"/>
            <a:ext cx="571500" cy="571500"/>
            <a:chOff x="7391400" y="4838700"/>
            <a:chExt cx="571500" cy="571500"/>
          </a:xfrm>
        </p:grpSpPr>
        <p:grpSp>
          <p:nvGrpSpPr>
            <p:cNvPr id="78" name="组合 77"/>
            <p:cNvGrpSpPr/>
            <p:nvPr/>
          </p:nvGrpSpPr>
          <p:grpSpPr>
            <a:xfrm>
              <a:off x="7391400" y="4838700"/>
              <a:ext cx="571500" cy="571500"/>
              <a:chOff x="7347204" y="1357883"/>
              <a:chExt cx="571500" cy="571500"/>
            </a:xfrm>
          </p:grpSpPr>
          <p:sp>
            <p:nvSpPr>
              <p:cNvPr id="79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7506689" y="48982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6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0" name="文本框 89"/>
          <p:cNvSpPr txBox="1"/>
          <p:nvPr/>
        </p:nvSpPr>
        <p:spPr>
          <a:xfrm>
            <a:off x="8191343" y="5531412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将输出用为输入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7459550" y="5519889"/>
            <a:ext cx="571500" cy="571500"/>
            <a:chOff x="7391400" y="4838700"/>
            <a:chExt cx="571500" cy="571500"/>
          </a:xfrm>
        </p:grpSpPr>
        <p:grpSp>
          <p:nvGrpSpPr>
            <p:cNvPr id="92" name="组合 91"/>
            <p:cNvGrpSpPr/>
            <p:nvPr/>
          </p:nvGrpSpPr>
          <p:grpSpPr>
            <a:xfrm>
              <a:off x="7391400" y="4838700"/>
              <a:ext cx="571500" cy="571500"/>
              <a:chOff x="7347204" y="1357883"/>
              <a:chExt cx="571500" cy="571500"/>
            </a:xfrm>
          </p:grpSpPr>
          <p:sp>
            <p:nvSpPr>
              <p:cNvPr id="94" name="object 12"/>
              <p:cNvSpPr/>
              <p:nvPr/>
            </p:nvSpPr>
            <p:spPr>
              <a:xfrm>
                <a:off x="7347204" y="1357883"/>
                <a:ext cx="571500" cy="57150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5" name="object 13"/>
              <p:cNvSpPr/>
              <p:nvPr/>
            </p:nvSpPr>
            <p:spPr>
              <a:xfrm>
                <a:off x="7417307" y="1429524"/>
                <a:ext cx="430530" cy="430517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6" name="object 14"/>
              <p:cNvSpPr/>
              <p:nvPr/>
            </p:nvSpPr>
            <p:spPr>
              <a:xfrm>
                <a:off x="7399073" y="1411224"/>
                <a:ext cx="467759" cy="467867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93" name="文本框 92"/>
            <p:cNvSpPr txBox="1"/>
            <p:nvPr/>
          </p:nvSpPr>
          <p:spPr>
            <a:xfrm>
              <a:off x="7506689" y="489824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7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347334" cy="492443"/>
          </a:xfrm>
        </p:spPr>
        <p:txBody>
          <a:bodyPr/>
          <a:lstStyle/>
          <a:p>
            <a:r>
              <a:rPr lang="zh-CN" altLang="en-US" sz="3200" dirty="0">
                <a:solidFill>
                  <a:schemeClr val="bg1"/>
                </a:solidFill>
              </a:rPr>
              <a:t>输入和输出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11430000" cy="1477328"/>
          </a:xfrm>
        </p:spPr>
        <p:txBody>
          <a:bodyPr/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3</a:t>
            </a:r>
            <a:r>
              <a:rPr lang="en-US" altLang="zh-CN" sz="2400" dirty="0">
                <a:solidFill>
                  <a:schemeClr val="bg1"/>
                </a:solidFill>
              </a:rPr>
              <a:t>. </a:t>
            </a:r>
            <a:r>
              <a:rPr lang="zh-CN" altLang="en-US" sz="2400" dirty="0">
                <a:solidFill>
                  <a:schemeClr val="bg1"/>
                </a:solidFill>
              </a:rPr>
              <a:t>图形输出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        虽然</a:t>
            </a:r>
            <a:r>
              <a:rPr lang="en-US" altLang="zh-CN" sz="2400" dirty="0">
                <a:solidFill>
                  <a:schemeClr val="bg1"/>
                </a:solidFill>
              </a:rPr>
              <a:t>sink()</a:t>
            </a:r>
            <a:r>
              <a:rPr lang="zh-CN" altLang="en-US" sz="2400" dirty="0">
                <a:solidFill>
                  <a:schemeClr val="bg1"/>
                </a:solidFill>
              </a:rPr>
              <a:t>可以重定向文本输出，但它对图形输出没有影响。要重定向图形输出，使用</a:t>
            </a:r>
            <a:r>
              <a:rPr lang="zh-CN" altLang="en-US" sz="2400" dirty="0" smtClean="0">
                <a:solidFill>
                  <a:schemeClr val="bg1"/>
                </a:solidFill>
              </a:rPr>
              <a:t>表</a:t>
            </a:r>
            <a:r>
              <a:rPr lang="en-US" altLang="zh-CN" sz="2400" dirty="0" smtClean="0">
                <a:solidFill>
                  <a:schemeClr val="bg1"/>
                </a:solidFill>
              </a:rPr>
              <a:t>1-4</a:t>
            </a:r>
            <a:r>
              <a:rPr lang="zh-CN" altLang="en-US" sz="2400" dirty="0">
                <a:solidFill>
                  <a:schemeClr val="bg1"/>
                </a:solidFill>
              </a:rPr>
              <a:t>中列出的函数即可。最后使用</a:t>
            </a:r>
            <a:r>
              <a:rPr lang="en-US" altLang="zh-CN" sz="2400" dirty="0" err="1">
                <a:solidFill>
                  <a:schemeClr val="bg1"/>
                </a:solidFill>
              </a:rPr>
              <a:t>dev.off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  <a:r>
              <a:rPr lang="zh-CN" altLang="en-US" sz="2400" dirty="0">
                <a:solidFill>
                  <a:schemeClr val="bg1"/>
                </a:solidFill>
              </a:rPr>
              <a:t>将输出返回到终端。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209800"/>
            <a:ext cx="9525278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3500" y="819911"/>
            <a:ext cx="1847088" cy="18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1048511"/>
            <a:ext cx="1390650" cy="1390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2664" y="1000760"/>
            <a:ext cx="1510284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3391" y="1574291"/>
            <a:ext cx="585470" cy="402590"/>
          </a:xfrm>
          <a:custGeom>
            <a:avLst/>
            <a:gdLst/>
            <a:ahLst/>
            <a:cxnLst/>
            <a:rect l="l" t="t" r="r" b="b"/>
            <a:pathLst>
              <a:path w="585470" h="402589">
                <a:moveTo>
                  <a:pt x="292608" y="0"/>
                </a:moveTo>
                <a:lnTo>
                  <a:pt x="273415" y="3762"/>
                </a:lnTo>
                <a:lnTo>
                  <a:pt x="256698" y="14382"/>
                </a:lnTo>
                <a:lnTo>
                  <a:pt x="244887" y="30861"/>
                </a:lnTo>
                <a:lnTo>
                  <a:pt x="240411" y="52197"/>
                </a:lnTo>
                <a:lnTo>
                  <a:pt x="244887" y="71409"/>
                </a:lnTo>
                <a:lnTo>
                  <a:pt x="256698" y="88169"/>
                </a:lnTo>
                <a:lnTo>
                  <a:pt x="273415" y="100024"/>
                </a:lnTo>
                <a:lnTo>
                  <a:pt x="292608" y="104521"/>
                </a:lnTo>
                <a:lnTo>
                  <a:pt x="313997" y="100024"/>
                </a:lnTo>
                <a:lnTo>
                  <a:pt x="330469" y="88169"/>
                </a:lnTo>
                <a:lnTo>
                  <a:pt x="341060" y="71409"/>
                </a:lnTo>
                <a:lnTo>
                  <a:pt x="344805" y="52197"/>
                </a:lnTo>
                <a:lnTo>
                  <a:pt x="341060" y="30861"/>
                </a:lnTo>
                <a:lnTo>
                  <a:pt x="330469" y="14382"/>
                </a:lnTo>
                <a:lnTo>
                  <a:pt x="313997" y="3762"/>
                </a:lnTo>
                <a:lnTo>
                  <a:pt x="292608" y="0"/>
                </a:lnTo>
                <a:close/>
              </a:path>
              <a:path w="585470" h="402589">
                <a:moveTo>
                  <a:pt x="67945" y="193294"/>
                </a:moveTo>
                <a:lnTo>
                  <a:pt x="20955" y="193294"/>
                </a:lnTo>
                <a:lnTo>
                  <a:pt x="20955" y="344805"/>
                </a:lnTo>
                <a:lnTo>
                  <a:pt x="46990" y="344805"/>
                </a:lnTo>
                <a:lnTo>
                  <a:pt x="46990" y="271653"/>
                </a:lnTo>
                <a:lnTo>
                  <a:pt x="78359" y="271653"/>
                </a:lnTo>
                <a:lnTo>
                  <a:pt x="78359" y="256032"/>
                </a:lnTo>
                <a:lnTo>
                  <a:pt x="67945" y="256032"/>
                </a:lnTo>
                <a:lnTo>
                  <a:pt x="67945" y="193294"/>
                </a:lnTo>
                <a:close/>
              </a:path>
              <a:path w="585470" h="402589">
                <a:moveTo>
                  <a:pt x="78359" y="271653"/>
                </a:moveTo>
                <a:lnTo>
                  <a:pt x="52197" y="271653"/>
                </a:lnTo>
                <a:lnTo>
                  <a:pt x="52197" y="344805"/>
                </a:lnTo>
                <a:lnTo>
                  <a:pt x="78359" y="344805"/>
                </a:lnTo>
                <a:lnTo>
                  <a:pt x="78359" y="271653"/>
                </a:lnTo>
                <a:close/>
              </a:path>
              <a:path w="585470" h="402589">
                <a:moveTo>
                  <a:pt x="67945" y="151511"/>
                </a:moveTo>
                <a:lnTo>
                  <a:pt x="20955" y="151511"/>
                </a:lnTo>
                <a:lnTo>
                  <a:pt x="11037" y="153302"/>
                </a:lnTo>
                <a:lnTo>
                  <a:pt x="4572" y="158035"/>
                </a:lnTo>
                <a:lnTo>
                  <a:pt x="1059" y="164744"/>
                </a:lnTo>
                <a:lnTo>
                  <a:pt x="0" y="172466"/>
                </a:lnTo>
                <a:lnTo>
                  <a:pt x="0" y="240411"/>
                </a:lnTo>
                <a:lnTo>
                  <a:pt x="20955" y="240411"/>
                </a:lnTo>
                <a:lnTo>
                  <a:pt x="20955" y="193294"/>
                </a:lnTo>
                <a:lnTo>
                  <a:pt x="67945" y="193294"/>
                </a:lnTo>
                <a:lnTo>
                  <a:pt x="67945" y="151511"/>
                </a:lnTo>
                <a:close/>
              </a:path>
              <a:path w="585470" h="402589">
                <a:moveTo>
                  <a:pt x="52197" y="78359"/>
                </a:moveTo>
                <a:lnTo>
                  <a:pt x="37695" y="81145"/>
                </a:lnTo>
                <a:lnTo>
                  <a:pt x="26098" y="88836"/>
                </a:lnTo>
                <a:lnTo>
                  <a:pt x="18407" y="100433"/>
                </a:lnTo>
                <a:lnTo>
                  <a:pt x="15621" y="114935"/>
                </a:lnTo>
                <a:lnTo>
                  <a:pt x="18407" y="126480"/>
                </a:lnTo>
                <a:lnTo>
                  <a:pt x="26098" y="136525"/>
                </a:lnTo>
                <a:lnTo>
                  <a:pt x="37695" y="143617"/>
                </a:lnTo>
                <a:lnTo>
                  <a:pt x="52197" y="146304"/>
                </a:lnTo>
                <a:lnTo>
                  <a:pt x="62737" y="146304"/>
                </a:lnTo>
                <a:lnTo>
                  <a:pt x="73152" y="135890"/>
                </a:lnTo>
                <a:lnTo>
                  <a:pt x="78359" y="135890"/>
                </a:lnTo>
                <a:lnTo>
                  <a:pt x="78359" y="130683"/>
                </a:lnTo>
                <a:lnTo>
                  <a:pt x="83566" y="125349"/>
                </a:lnTo>
                <a:lnTo>
                  <a:pt x="83566" y="114935"/>
                </a:lnTo>
                <a:lnTo>
                  <a:pt x="80879" y="100433"/>
                </a:lnTo>
                <a:lnTo>
                  <a:pt x="73787" y="88836"/>
                </a:lnTo>
                <a:lnTo>
                  <a:pt x="63742" y="81145"/>
                </a:lnTo>
                <a:lnTo>
                  <a:pt x="52197" y="78359"/>
                </a:lnTo>
                <a:close/>
              </a:path>
              <a:path w="585470" h="402589">
                <a:moveTo>
                  <a:pt x="559054" y="151511"/>
                </a:moveTo>
                <a:lnTo>
                  <a:pt x="512063" y="151511"/>
                </a:lnTo>
                <a:lnTo>
                  <a:pt x="512063" y="256032"/>
                </a:lnTo>
                <a:lnTo>
                  <a:pt x="501650" y="256032"/>
                </a:lnTo>
                <a:lnTo>
                  <a:pt x="501650" y="344805"/>
                </a:lnTo>
                <a:lnTo>
                  <a:pt x="527685" y="344805"/>
                </a:lnTo>
                <a:lnTo>
                  <a:pt x="527685" y="271653"/>
                </a:lnTo>
                <a:lnTo>
                  <a:pt x="559054" y="271653"/>
                </a:lnTo>
                <a:lnTo>
                  <a:pt x="559054" y="193294"/>
                </a:lnTo>
                <a:lnTo>
                  <a:pt x="585216" y="193294"/>
                </a:lnTo>
                <a:lnTo>
                  <a:pt x="585216" y="172466"/>
                </a:lnTo>
                <a:lnTo>
                  <a:pt x="583342" y="164744"/>
                </a:lnTo>
                <a:lnTo>
                  <a:pt x="578040" y="158035"/>
                </a:lnTo>
                <a:lnTo>
                  <a:pt x="569785" y="153302"/>
                </a:lnTo>
                <a:lnTo>
                  <a:pt x="559054" y="151511"/>
                </a:lnTo>
                <a:close/>
              </a:path>
              <a:path w="585470" h="402589">
                <a:moveTo>
                  <a:pt x="559054" y="271653"/>
                </a:moveTo>
                <a:lnTo>
                  <a:pt x="533019" y="271653"/>
                </a:lnTo>
                <a:lnTo>
                  <a:pt x="533019" y="344805"/>
                </a:lnTo>
                <a:lnTo>
                  <a:pt x="559054" y="344805"/>
                </a:lnTo>
                <a:lnTo>
                  <a:pt x="559054" y="271653"/>
                </a:lnTo>
                <a:close/>
              </a:path>
              <a:path w="585470" h="402589">
                <a:moveTo>
                  <a:pt x="585216" y="193294"/>
                </a:moveTo>
                <a:lnTo>
                  <a:pt x="559054" y="193294"/>
                </a:lnTo>
                <a:lnTo>
                  <a:pt x="559054" y="240411"/>
                </a:lnTo>
                <a:lnTo>
                  <a:pt x="585216" y="240411"/>
                </a:lnTo>
                <a:lnTo>
                  <a:pt x="585216" y="193294"/>
                </a:lnTo>
                <a:close/>
              </a:path>
              <a:path w="585470" h="402589">
                <a:moveTo>
                  <a:pt x="527685" y="78359"/>
                </a:moveTo>
                <a:lnTo>
                  <a:pt x="516213" y="81145"/>
                </a:lnTo>
                <a:lnTo>
                  <a:pt x="506206" y="88836"/>
                </a:lnTo>
                <a:lnTo>
                  <a:pt x="499127" y="100433"/>
                </a:lnTo>
                <a:lnTo>
                  <a:pt x="496443" y="114935"/>
                </a:lnTo>
                <a:lnTo>
                  <a:pt x="496443" y="125349"/>
                </a:lnTo>
                <a:lnTo>
                  <a:pt x="501650" y="130683"/>
                </a:lnTo>
                <a:lnTo>
                  <a:pt x="501650" y="135890"/>
                </a:lnTo>
                <a:lnTo>
                  <a:pt x="506857" y="135890"/>
                </a:lnTo>
                <a:lnTo>
                  <a:pt x="512063" y="141097"/>
                </a:lnTo>
                <a:lnTo>
                  <a:pt x="522478" y="146304"/>
                </a:lnTo>
                <a:lnTo>
                  <a:pt x="527685" y="146304"/>
                </a:lnTo>
                <a:lnTo>
                  <a:pt x="542240" y="143617"/>
                </a:lnTo>
                <a:lnTo>
                  <a:pt x="553831" y="136525"/>
                </a:lnTo>
                <a:lnTo>
                  <a:pt x="561492" y="126480"/>
                </a:lnTo>
                <a:lnTo>
                  <a:pt x="564261" y="114935"/>
                </a:lnTo>
                <a:lnTo>
                  <a:pt x="561492" y="100433"/>
                </a:lnTo>
                <a:lnTo>
                  <a:pt x="553831" y="88836"/>
                </a:lnTo>
                <a:lnTo>
                  <a:pt x="542240" y="81145"/>
                </a:lnTo>
                <a:lnTo>
                  <a:pt x="527685" y="78359"/>
                </a:lnTo>
                <a:close/>
              </a:path>
              <a:path w="585470" h="402589">
                <a:moveTo>
                  <a:pt x="459867" y="135890"/>
                </a:moveTo>
                <a:lnTo>
                  <a:pt x="402336" y="135890"/>
                </a:lnTo>
                <a:lnTo>
                  <a:pt x="402336" y="266446"/>
                </a:lnTo>
                <a:lnTo>
                  <a:pt x="391922" y="266446"/>
                </a:lnTo>
                <a:lnTo>
                  <a:pt x="391922" y="376174"/>
                </a:lnTo>
                <a:lnTo>
                  <a:pt x="417957" y="376174"/>
                </a:lnTo>
                <a:lnTo>
                  <a:pt x="417957" y="282194"/>
                </a:lnTo>
                <a:lnTo>
                  <a:pt x="454533" y="282194"/>
                </a:lnTo>
                <a:lnTo>
                  <a:pt x="454533" y="188087"/>
                </a:lnTo>
                <a:lnTo>
                  <a:pt x="491109" y="188087"/>
                </a:lnTo>
                <a:lnTo>
                  <a:pt x="491109" y="161925"/>
                </a:lnTo>
                <a:lnTo>
                  <a:pt x="488424" y="151266"/>
                </a:lnTo>
                <a:lnTo>
                  <a:pt x="481345" y="143049"/>
                </a:lnTo>
                <a:lnTo>
                  <a:pt x="471338" y="137761"/>
                </a:lnTo>
                <a:lnTo>
                  <a:pt x="459867" y="135890"/>
                </a:lnTo>
                <a:close/>
              </a:path>
              <a:path w="585470" h="402589">
                <a:moveTo>
                  <a:pt x="454533" y="282194"/>
                </a:moveTo>
                <a:lnTo>
                  <a:pt x="428498" y="282194"/>
                </a:lnTo>
                <a:lnTo>
                  <a:pt x="428498" y="376174"/>
                </a:lnTo>
                <a:lnTo>
                  <a:pt x="454533" y="376174"/>
                </a:lnTo>
                <a:lnTo>
                  <a:pt x="454533" y="282194"/>
                </a:lnTo>
                <a:close/>
              </a:path>
              <a:path w="585470" h="402589">
                <a:moveTo>
                  <a:pt x="491109" y="188087"/>
                </a:moveTo>
                <a:lnTo>
                  <a:pt x="459867" y="188087"/>
                </a:lnTo>
                <a:lnTo>
                  <a:pt x="459867" y="245618"/>
                </a:lnTo>
                <a:lnTo>
                  <a:pt x="491109" y="245618"/>
                </a:lnTo>
                <a:lnTo>
                  <a:pt x="491109" y="188087"/>
                </a:lnTo>
                <a:close/>
              </a:path>
              <a:path w="585470" h="402589">
                <a:moveTo>
                  <a:pt x="334391" y="167259"/>
                </a:moveTo>
                <a:lnTo>
                  <a:pt x="250825" y="167259"/>
                </a:lnTo>
                <a:lnTo>
                  <a:pt x="250825" y="402336"/>
                </a:lnTo>
                <a:lnTo>
                  <a:pt x="287400" y="402336"/>
                </a:lnTo>
                <a:lnTo>
                  <a:pt x="287400" y="287400"/>
                </a:lnTo>
                <a:lnTo>
                  <a:pt x="334391" y="287400"/>
                </a:lnTo>
                <a:lnTo>
                  <a:pt x="334391" y="167259"/>
                </a:lnTo>
                <a:close/>
              </a:path>
              <a:path w="585470" h="402589">
                <a:moveTo>
                  <a:pt x="334391" y="287400"/>
                </a:moveTo>
                <a:lnTo>
                  <a:pt x="297815" y="287400"/>
                </a:lnTo>
                <a:lnTo>
                  <a:pt x="297815" y="402336"/>
                </a:lnTo>
                <a:lnTo>
                  <a:pt x="334391" y="402336"/>
                </a:lnTo>
                <a:lnTo>
                  <a:pt x="334391" y="287400"/>
                </a:lnTo>
                <a:close/>
              </a:path>
              <a:path w="585470" h="402589">
                <a:moveTo>
                  <a:pt x="339598" y="109728"/>
                </a:moveTo>
                <a:lnTo>
                  <a:pt x="245618" y="109728"/>
                </a:lnTo>
                <a:lnTo>
                  <a:pt x="234072" y="112414"/>
                </a:lnTo>
                <a:lnTo>
                  <a:pt x="224028" y="119507"/>
                </a:lnTo>
                <a:lnTo>
                  <a:pt x="216935" y="129551"/>
                </a:lnTo>
                <a:lnTo>
                  <a:pt x="214249" y="141097"/>
                </a:lnTo>
                <a:lnTo>
                  <a:pt x="214249" y="245618"/>
                </a:lnTo>
                <a:lnTo>
                  <a:pt x="245618" y="245618"/>
                </a:lnTo>
                <a:lnTo>
                  <a:pt x="245618" y="167259"/>
                </a:lnTo>
                <a:lnTo>
                  <a:pt x="370967" y="167259"/>
                </a:lnTo>
                <a:lnTo>
                  <a:pt x="370967" y="141097"/>
                </a:lnTo>
                <a:lnTo>
                  <a:pt x="369012" y="129551"/>
                </a:lnTo>
                <a:lnTo>
                  <a:pt x="363140" y="119507"/>
                </a:lnTo>
                <a:lnTo>
                  <a:pt x="353339" y="112414"/>
                </a:lnTo>
                <a:lnTo>
                  <a:pt x="339598" y="109728"/>
                </a:lnTo>
                <a:close/>
              </a:path>
              <a:path w="585470" h="402589">
                <a:moveTo>
                  <a:pt x="370967" y="167259"/>
                </a:moveTo>
                <a:lnTo>
                  <a:pt x="339598" y="167259"/>
                </a:lnTo>
                <a:lnTo>
                  <a:pt x="339598" y="245618"/>
                </a:lnTo>
                <a:lnTo>
                  <a:pt x="370967" y="245618"/>
                </a:lnTo>
                <a:lnTo>
                  <a:pt x="370967" y="167259"/>
                </a:lnTo>
                <a:close/>
              </a:path>
              <a:path w="585470" h="402589">
                <a:moveTo>
                  <a:pt x="182880" y="188087"/>
                </a:moveTo>
                <a:lnTo>
                  <a:pt x="125349" y="188087"/>
                </a:lnTo>
                <a:lnTo>
                  <a:pt x="125349" y="376174"/>
                </a:lnTo>
                <a:lnTo>
                  <a:pt x="156718" y="376174"/>
                </a:lnTo>
                <a:lnTo>
                  <a:pt x="156718" y="282194"/>
                </a:lnTo>
                <a:lnTo>
                  <a:pt x="193294" y="282194"/>
                </a:lnTo>
                <a:lnTo>
                  <a:pt x="193294" y="266446"/>
                </a:lnTo>
                <a:lnTo>
                  <a:pt x="182880" y="266446"/>
                </a:lnTo>
                <a:lnTo>
                  <a:pt x="182880" y="188087"/>
                </a:lnTo>
                <a:close/>
              </a:path>
              <a:path w="585470" h="402589">
                <a:moveTo>
                  <a:pt x="193294" y="282194"/>
                </a:moveTo>
                <a:lnTo>
                  <a:pt x="161925" y="282194"/>
                </a:lnTo>
                <a:lnTo>
                  <a:pt x="161925" y="376174"/>
                </a:lnTo>
                <a:lnTo>
                  <a:pt x="193294" y="376174"/>
                </a:lnTo>
                <a:lnTo>
                  <a:pt x="193294" y="282194"/>
                </a:lnTo>
                <a:close/>
              </a:path>
              <a:path w="585470" h="402589">
                <a:moveTo>
                  <a:pt x="182880" y="135890"/>
                </a:moveTo>
                <a:lnTo>
                  <a:pt x="120142" y="135890"/>
                </a:lnTo>
                <a:lnTo>
                  <a:pt x="109483" y="137761"/>
                </a:lnTo>
                <a:lnTo>
                  <a:pt x="101266" y="143049"/>
                </a:lnTo>
                <a:lnTo>
                  <a:pt x="95978" y="151266"/>
                </a:lnTo>
                <a:lnTo>
                  <a:pt x="94107" y="161925"/>
                </a:lnTo>
                <a:lnTo>
                  <a:pt x="94107" y="245618"/>
                </a:lnTo>
                <a:lnTo>
                  <a:pt x="120142" y="245618"/>
                </a:lnTo>
                <a:lnTo>
                  <a:pt x="120142" y="188087"/>
                </a:lnTo>
                <a:lnTo>
                  <a:pt x="182880" y="188087"/>
                </a:lnTo>
                <a:lnTo>
                  <a:pt x="182880" y="135890"/>
                </a:lnTo>
                <a:close/>
              </a:path>
              <a:path w="585470" h="402589">
                <a:moveTo>
                  <a:pt x="161925" y="46990"/>
                </a:moveTo>
                <a:lnTo>
                  <a:pt x="143599" y="49857"/>
                </a:lnTo>
                <a:lnTo>
                  <a:pt x="128666" y="58118"/>
                </a:lnTo>
                <a:lnTo>
                  <a:pt x="118616" y="71260"/>
                </a:lnTo>
                <a:lnTo>
                  <a:pt x="114935" y="88773"/>
                </a:lnTo>
                <a:lnTo>
                  <a:pt x="118616" y="104161"/>
                </a:lnTo>
                <a:lnTo>
                  <a:pt x="128666" y="117586"/>
                </a:lnTo>
                <a:lnTo>
                  <a:pt x="143599" y="127081"/>
                </a:lnTo>
                <a:lnTo>
                  <a:pt x="161925" y="130683"/>
                </a:lnTo>
                <a:lnTo>
                  <a:pt x="169808" y="129768"/>
                </a:lnTo>
                <a:lnTo>
                  <a:pt x="177657" y="127365"/>
                </a:lnTo>
                <a:lnTo>
                  <a:pt x="185481" y="123985"/>
                </a:lnTo>
                <a:lnTo>
                  <a:pt x="193294" y="120142"/>
                </a:lnTo>
                <a:lnTo>
                  <a:pt x="193294" y="114935"/>
                </a:lnTo>
                <a:lnTo>
                  <a:pt x="197137" y="107936"/>
                </a:lnTo>
                <a:lnTo>
                  <a:pt x="200517" y="101901"/>
                </a:lnTo>
                <a:lnTo>
                  <a:pt x="202920" y="95843"/>
                </a:lnTo>
                <a:lnTo>
                  <a:pt x="203835" y="88773"/>
                </a:lnTo>
                <a:lnTo>
                  <a:pt x="200233" y="71260"/>
                </a:lnTo>
                <a:lnTo>
                  <a:pt x="190738" y="58118"/>
                </a:lnTo>
                <a:lnTo>
                  <a:pt x="177313" y="49857"/>
                </a:lnTo>
                <a:lnTo>
                  <a:pt x="161925" y="46990"/>
                </a:lnTo>
                <a:close/>
              </a:path>
              <a:path w="585470" h="402589">
                <a:moveTo>
                  <a:pt x="423291" y="46990"/>
                </a:moveTo>
                <a:lnTo>
                  <a:pt x="405705" y="49857"/>
                </a:lnTo>
                <a:lnTo>
                  <a:pt x="392525" y="58118"/>
                </a:lnTo>
                <a:lnTo>
                  <a:pt x="384250" y="71260"/>
                </a:lnTo>
                <a:lnTo>
                  <a:pt x="381381" y="88773"/>
                </a:lnTo>
                <a:lnTo>
                  <a:pt x="381464" y="95843"/>
                </a:lnTo>
                <a:lnTo>
                  <a:pt x="382047" y="101901"/>
                </a:lnTo>
                <a:lnTo>
                  <a:pt x="383631" y="107936"/>
                </a:lnTo>
                <a:lnTo>
                  <a:pt x="386715" y="114935"/>
                </a:lnTo>
                <a:lnTo>
                  <a:pt x="391922" y="114935"/>
                </a:lnTo>
                <a:lnTo>
                  <a:pt x="391922" y="120142"/>
                </a:lnTo>
                <a:lnTo>
                  <a:pt x="399734" y="123985"/>
                </a:lnTo>
                <a:lnTo>
                  <a:pt x="407558" y="127365"/>
                </a:lnTo>
                <a:lnTo>
                  <a:pt x="415407" y="129768"/>
                </a:lnTo>
                <a:lnTo>
                  <a:pt x="423291" y="130683"/>
                </a:lnTo>
                <a:lnTo>
                  <a:pt x="438606" y="127081"/>
                </a:lnTo>
                <a:lnTo>
                  <a:pt x="451993" y="117586"/>
                </a:lnTo>
                <a:lnTo>
                  <a:pt x="461474" y="104161"/>
                </a:lnTo>
                <a:lnTo>
                  <a:pt x="465074" y="88773"/>
                </a:lnTo>
                <a:lnTo>
                  <a:pt x="461474" y="71260"/>
                </a:lnTo>
                <a:lnTo>
                  <a:pt x="451993" y="58118"/>
                </a:lnTo>
                <a:lnTo>
                  <a:pt x="438606" y="49857"/>
                </a:lnTo>
                <a:lnTo>
                  <a:pt x="423291" y="46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49776" y="3196694"/>
            <a:ext cx="5092700" cy="7880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  <a:tabLst>
                <a:tab pos="1485265" algn="l"/>
                <a:tab pos="2971165" algn="l"/>
                <a:tab pos="4457065" algn="l"/>
              </a:tabLst>
            </a:pPr>
            <a:r>
              <a:rPr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	的	处	理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1534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dirty="0">
                <a:solidFill>
                  <a:srgbClr val="FFFFFF"/>
                </a:solidFill>
                <a:latin typeface="微软雅黑"/>
                <a:cs typeface="微软雅黑"/>
              </a:rPr>
              <a:t>R的包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2637"/>
            <a:ext cx="10665461" cy="35099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120014" indent="-228600">
              <a:lnSpc>
                <a:spcPct val="15000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2800" b="1" spc="-20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最激动人心的一部分功能是通过可选模</a:t>
            </a:r>
            <a:r>
              <a:rPr sz="2800" b="1" spc="-5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块的下载和安装来实现的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目前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有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2500多个称为包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（package）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的用户贡献模块可从</a:t>
            </a:r>
            <a:endParaRPr sz="2800" dirty="0">
              <a:latin typeface="微软雅黑"/>
              <a:cs typeface="微软雅黑"/>
            </a:endParaRPr>
          </a:p>
          <a:p>
            <a:pPr marL="241300">
              <a:lnSpc>
                <a:spcPct val="150000"/>
              </a:lnSpc>
            </a:pPr>
            <a:r>
              <a:rPr sz="2800" b="1" spc="-15" dirty="0">
                <a:solidFill>
                  <a:srgbClr val="FFFFFF"/>
                </a:solidFill>
                <a:latin typeface="微软雅黑"/>
                <a:cs typeface="微软雅黑"/>
                <a:hlinkClick r:id="rId2"/>
              </a:rPr>
              <a:t>http://cran.r-project.org/web/packages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  <a:hlinkClick r:id="rId2"/>
              </a:rPr>
              <a:t>下载</a:t>
            </a:r>
            <a:endParaRPr sz="2800" dirty="0">
              <a:latin typeface="微软雅黑"/>
              <a:cs typeface="微软雅黑"/>
            </a:endParaRPr>
          </a:p>
          <a:p>
            <a:pPr marL="241300" marR="5080" indent="-228600">
              <a:lnSpc>
                <a:spcPct val="150000"/>
              </a:lnSpc>
              <a:spcBef>
                <a:spcPts val="10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这些包提供了横跨各种领域、数量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惊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人的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新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功能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包括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分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析地理 数据、处理蛋白质质谱，甚至是心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理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测验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分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析的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功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能</a:t>
            </a:r>
            <a:endParaRPr sz="2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823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什么是包？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0600" y="1676400"/>
            <a:ext cx="9982200" cy="3458639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包</a:t>
            </a:r>
            <a:r>
              <a:rPr sz="2800" b="1" spc="-10" dirty="0" err="1">
                <a:solidFill>
                  <a:srgbClr val="FFFFFF"/>
                </a:solidFill>
                <a:latin typeface="微软雅黑"/>
                <a:cs typeface="微软雅黑"/>
              </a:rPr>
              <a:t>是</a:t>
            </a:r>
            <a:r>
              <a:rPr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sz="2800" b="1" spc="-20" dirty="0" err="1">
                <a:solidFill>
                  <a:srgbClr val="FFFFFF"/>
                </a:solidFill>
                <a:latin typeface="微软雅黑"/>
                <a:cs typeface="微软雅黑"/>
              </a:rPr>
              <a:t>函数、数据、</a:t>
            </a:r>
            <a:r>
              <a:rPr sz="2800" b="1" spc="-20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预编译代码以一种定</a:t>
            </a:r>
            <a:r>
              <a:rPr sz="2800" b="1" spc="-5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义完善的格式组成的集合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计算机上存储包的目录称为库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（library）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函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数.libPaths()能够显示库所在的位置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r>
              <a:rPr sz="2800" b="1" spc="3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函数</a:t>
            </a:r>
            <a:r>
              <a:rPr sz="2800" b="1" spc="5" dirty="0">
                <a:solidFill>
                  <a:srgbClr val="FFFFFF"/>
                </a:solidFill>
                <a:latin typeface="微软雅黑"/>
                <a:cs typeface="微软雅黑"/>
              </a:rPr>
              <a:t>library()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则可以</a:t>
            </a:r>
            <a:endParaRPr sz="2800" dirty="0">
              <a:latin typeface="微软雅黑"/>
              <a:cs typeface="微软雅黑"/>
            </a:endParaRPr>
          </a:p>
          <a:p>
            <a:pPr marL="241300">
              <a:lnSpc>
                <a:spcPct val="150000"/>
              </a:lnSpc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显示库中有哪些包</a:t>
            </a:r>
            <a:endParaRPr sz="2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22644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包的安装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67750"/>
            <a:ext cx="10160635" cy="316103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40" dirty="0">
                <a:solidFill>
                  <a:srgbClr val="FFFFFF"/>
                </a:solidFill>
                <a:latin typeface="微软雅黑"/>
                <a:cs typeface="微软雅黑"/>
              </a:rPr>
              <a:t>第一次安装一个包，使用命</a:t>
            </a:r>
            <a:r>
              <a:rPr sz="2800" b="1" spc="-65" dirty="0">
                <a:solidFill>
                  <a:srgbClr val="FFFFFF"/>
                </a:solidFill>
                <a:latin typeface="微软雅黑"/>
                <a:cs typeface="微软雅黑"/>
              </a:rPr>
              <a:t>令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install.packages()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即可</a:t>
            </a:r>
            <a:endParaRPr sz="2800" dirty="0">
              <a:latin typeface="微软雅黑"/>
              <a:cs typeface="微软雅黑"/>
            </a:endParaRPr>
          </a:p>
          <a:p>
            <a:pPr marL="698500" marR="5080" lvl="1" indent="-228600" algn="just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例如，不加参数执行</a:t>
            </a:r>
            <a:r>
              <a:rPr sz="2400" b="1" spc="-5" dirty="0">
                <a:solidFill>
                  <a:srgbClr val="FFFFFF"/>
                </a:solidFill>
                <a:latin typeface="微软雅黑"/>
                <a:cs typeface="微软雅黑"/>
              </a:rPr>
              <a:t>install.packages()</a:t>
            </a:r>
            <a:r>
              <a:rPr sz="2400" b="1" spc="-40" dirty="0">
                <a:solidFill>
                  <a:srgbClr val="FFFFFF"/>
                </a:solidFill>
                <a:latin typeface="微软雅黑"/>
                <a:cs typeface="微软雅黑"/>
              </a:rPr>
              <a:t>将显示一个</a:t>
            </a: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CRAN镜像站点的 </a:t>
            </a:r>
            <a:r>
              <a:rPr sz="2400" b="1" spc="-10" dirty="0">
                <a:solidFill>
                  <a:srgbClr val="FFFFFF"/>
                </a:solidFill>
                <a:latin typeface="微软雅黑"/>
                <a:cs typeface="微软雅黑"/>
              </a:rPr>
              <a:t>列表，选择其中一个镜像站点之后，将看到所有可用包的列表，选择其 </a:t>
            </a:r>
            <a:r>
              <a:rPr sz="2400" b="1" spc="-15" dirty="0">
                <a:solidFill>
                  <a:srgbClr val="FFFFFF"/>
                </a:solidFill>
                <a:latin typeface="微软雅黑"/>
                <a:cs typeface="微软雅黑"/>
              </a:rPr>
              <a:t>中的一个包即可进行下载和安装</a:t>
            </a:r>
            <a:endParaRPr sz="2400" dirty="0">
              <a:latin typeface="微软雅黑"/>
              <a:cs typeface="微软雅黑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Char char="•"/>
            </a:pPr>
            <a:endParaRPr sz="320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如果知道包的名称，可以直接将包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名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作为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参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数提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供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给这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个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函数</a:t>
            </a:r>
            <a:endParaRPr sz="2800" dirty="0">
              <a:latin typeface="微软雅黑"/>
              <a:cs typeface="微软雅黑"/>
            </a:endParaRPr>
          </a:p>
          <a:p>
            <a:pPr marL="698500" lvl="1" indent="-228600">
              <a:lnSpc>
                <a:spcPts val="2710"/>
              </a:lnSpc>
              <a:spcBef>
                <a:spcPts val="234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例如，包</a:t>
            </a:r>
            <a:r>
              <a:rPr sz="2400" b="1" spc="-5" dirty="0">
                <a:solidFill>
                  <a:srgbClr val="FFFFFF"/>
                </a:solidFill>
                <a:latin typeface="微软雅黑"/>
                <a:cs typeface="微软雅黑"/>
              </a:rPr>
              <a:t>gclus</a:t>
            </a: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中提供了创建增强型散点图的函数。可以使用命令</a:t>
            </a:r>
            <a:endParaRPr sz="2400" dirty="0">
              <a:latin typeface="微软雅黑"/>
              <a:cs typeface="微软雅黑"/>
            </a:endParaRPr>
          </a:p>
          <a:p>
            <a:pPr marL="698500">
              <a:lnSpc>
                <a:spcPts val="2710"/>
              </a:lnSpc>
            </a:pPr>
            <a:r>
              <a:rPr sz="2400" b="1" spc="-5" dirty="0">
                <a:solidFill>
                  <a:srgbClr val="FFFFFF"/>
                </a:solidFill>
                <a:latin typeface="微软雅黑"/>
                <a:cs typeface="微软雅黑"/>
              </a:rPr>
              <a:t>install.packages("gclus")</a:t>
            </a: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来下载和安装它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39427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包的载入与使用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209530" cy="408432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使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2800" b="1" spc="5" dirty="0">
                <a:solidFill>
                  <a:srgbClr val="FFFFFF"/>
                </a:solidFill>
                <a:latin typeface="微软雅黑"/>
                <a:cs typeface="微软雅黑"/>
              </a:rPr>
              <a:t>library()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命令载入包，例如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library(gclus)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如果知道包的名称，可以直接将包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名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作为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参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数提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供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给这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个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函数</a:t>
            </a:r>
            <a:endParaRPr sz="2800" dirty="0">
              <a:latin typeface="微软雅黑"/>
              <a:cs typeface="微软雅黑"/>
            </a:endParaRPr>
          </a:p>
          <a:p>
            <a:pPr marL="698500" lvl="1" indent="-228600">
              <a:lnSpc>
                <a:spcPts val="2735"/>
              </a:lnSpc>
              <a:spcBef>
                <a:spcPts val="220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例如，包</a:t>
            </a:r>
            <a:r>
              <a:rPr sz="2400" b="1" spc="-5" dirty="0">
                <a:solidFill>
                  <a:srgbClr val="FFFFFF"/>
                </a:solidFill>
                <a:latin typeface="微软雅黑"/>
                <a:cs typeface="微软雅黑"/>
              </a:rPr>
              <a:t>gclus</a:t>
            </a: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中提供了创建增强型散点图的函数。可以使用命令</a:t>
            </a:r>
            <a:endParaRPr sz="2400" dirty="0">
              <a:latin typeface="微软雅黑"/>
              <a:cs typeface="微软雅黑"/>
            </a:endParaRPr>
          </a:p>
          <a:p>
            <a:pPr marL="698500">
              <a:lnSpc>
                <a:spcPts val="2735"/>
              </a:lnSpc>
            </a:pPr>
            <a:r>
              <a:rPr sz="2400" b="1" spc="-5" dirty="0">
                <a:solidFill>
                  <a:srgbClr val="FFFFFF"/>
                </a:solidFill>
                <a:latin typeface="微软雅黑"/>
                <a:cs typeface="微软雅黑"/>
              </a:rPr>
              <a:t>install.packages("gclus")</a:t>
            </a: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来下载和安装它</a:t>
            </a:r>
            <a:endParaRPr sz="2400" dirty="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50" dirty="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35" dirty="0">
                <a:solidFill>
                  <a:srgbClr val="FFFFFF"/>
                </a:solidFill>
                <a:latin typeface="微软雅黑"/>
                <a:cs typeface="微软雅黑"/>
              </a:rPr>
              <a:t>载入一个包之后，就可以使用一系</a:t>
            </a:r>
            <a:r>
              <a:rPr sz="2800" b="1" spc="-30" dirty="0">
                <a:solidFill>
                  <a:srgbClr val="FFFFFF"/>
                </a:solidFill>
                <a:latin typeface="微软雅黑"/>
                <a:cs typeface="微软雅黑"/>
              </a:rPr>
              <a:t>列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新的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函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数和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据集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ts val="3195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包中往往提供了演示性的小型数据集和示例代码，能够让我们尝</a:t>
            </a:r>
            <a:endParaRPr sz="2800" dirty="0">
              <a:latin typeface="微软雅黑"/>
              <a:cs typeface="微软雅黑"/>
            </a:endParaRPr>
          </a:p>
          <a:p>
            <a:pPr marL="241300">
              <a:lnSpc>
                <a:spcPts val="3195"/>
              </a:lnSpc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试这些新功能，使</a:t>
            </a:r>
            <a:r>
              <a:rPr sz="2800" b="1" spc="-20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help()来寻求帮助</a:t>
            </a:r>
            <a:endParaRPr sz="2800" dirty="0">
              <a:latin typeface="微软雅黑"/>
              <a:cs typeface="微软雅黑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9135" algn="l"/>
              </a:tabLst>
            </a:pPr>
            <a:r>
              <a:rPr sz="2400" b="1" dirty="0">
                <a:solidFill>
                  <a:srgbClr val="FFFFFF"/>
                </a:solidFill>
                <a:latin typeface="微软雅黑"/>
                <a:cs typeface="微软雅黑"/>
              </a:rPr>
              <a:t>例如</a:t>
            </a:r>
            <a:r>
              <a:rPr sz="2400" b="1" spc="-10" dirty="0">
                <a:solidFill>
                  <a:srgbClr val="FFFFFF"/>
                </a:solidFill>
                <a:latin typeface="微软雅黑"/>
                <a:cs typeface="微软雅黑"/>
              </a:rPr>
              <a:t>，help(package=“gclus”)</a:t>
            </a:r>
            <a:endParaRPr sz="24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4916"/>
            <a:ext cx="50622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使用包时常见的错误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10221595" cy="245618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错误的大小写，例如：help(),Help(),HELP()是三个不同的函数</a:t>
            </a:r>
            <a:endParaRPr sz="28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忘记使用必要的引号，例如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：install.packages(gclus)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会报错</a:t>
            </a:r>
            <a:endParaRPr sz="2800">
              <a:latin typeface="微软雅黑"/>
              <a:cs typeface="微软雅黑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函数调用时忘记使用括号，例如：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使</a:t>
            </a:r>
            <a:r>
              <a:rPr sz="2800" b="1" spc="-2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help代替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了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help()</a:t>
            </a:r>
            <a:endParaRPr sz="2800">
              <a:latin typeface="微软雅黑"/>
              <a:cs typeface="微软雅黑"/>
            </a:endParaRPr>
          </a:p>
          <a:p>
            <a:pPr marL="241300" indent="-228600">
              <a:lnSpc>
                <a:spcPts val="3195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使用了尚未载入包中的函数，例如：要先载</a:t>
            </a:r>
            <a:r>
              <a:rPr sz="2800" b="1" spc="-40" dirty="0">
                <a:solidFill>
                  <a:srgbClr val="FFFFFF"/>
                </a:solidFill>
                <a:latin typeface="微软雅黑"/>
                <a:cs typeface="微软雅黑"/>
              </a:rPr>
              <a:t>入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gclus才能使用</a:t>
            </a:r>
            <a:endParaRPr sz="2800">
              <a:latin typeface="微软雅黑"/>
              <a:cs typeface="微软雅黑"/>
            </a:endParaRPr>
          </a:p>
          <a:p>
            <a:pPr marL="241300">
              <a:lnSpc>
                <a:spcPts val="3195"/>
              </a:lnSpc>
            </a:pPr>
            <a:r>
              <a:rPr sz="2800" b="1" spc="-20" dirty="0">
                <a:solidFill>
                  <a:srgbClr val="FFFFFF"/>
                </a:solidFill>
                <a:latin typeface="微软雅黑"/>
                <a:cs typeface="微软雅黑"/>
              </a:rPr>
              <a:t>order.clusters()</a:t>
            </a:r>
            <a:endParaRPr sz="280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3500" y="819911"/>
            <a:ext cx="1847088" cy="18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1048511"/>
            <a:ext cx="1390650" cy="1390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2664" y="1000760"/>
            <a:ext cx="1510284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3391" y="1574291"/>
            <a:ext cx="585470" cy="402590"/>
          </a:xfrm>
          <a:custGeom>
            <a:avLst/>
            <a:gdLst/>
            <a:ahLst/>
            <a:cxnLst/>
            <a:rect l="l" t="t" r="r" b="b"/>
            <a:pathLst>
              <a:path w="585470" h="402589">
                <a:moveTo>
                  <a:pt x="292608" y="0"/>
                </a:moveTo>
                <a:lnTo>
                  <a:pt x="273415" y="3762"/>
                </a:lnTo>
                <a:lnTo>
                  <a:pt x="256698" y="14382"/>
                </a:lnTo>
                <a:lnTo>
                  <a:pt x="244887" y="30861"/>
                </a:lnTo>
                <a:lnTo>
                  <a:pt x="240411" y="52197"/>
                </a:lnTo>
                <a:lnTo>
                  <a:pt x="244887" y="71409"/>
                </a:lnTo>
                <a:lnTo>
                  <a:pt x="256698" y="88169"/>
                </a:lnTo>
                <a:lnTo>
                  <a:pt x="273415" y="100024"/>
                </a:lnTo>
                <a:lnTo>
                  <a:pt x="292608" y="104521"/>
                </a:lnTo>
                <a:lnTo>
                  <a:pt x="313997" y="100024"/>
                </a:lnTo>
                <a:lnTo>
                  <a:pt x="330469" y="88169"/>
                </a:lnTo>
                <a:lnTo>
                  <a:pt x="341060" y="71409"/>
                </a:lnTo>
                <a:lnTo>
                  <a:pt x="344805" y="52197"/>
                </a:lnTo>
                <a:lnTo>
                  <a:pt x="341060" y="30861"/>
                </a:lnTo>
                <a:lnTo>
                  <a:pt x="330469" y="14382"/>
                </a:lnTo>
                <a:lnTo>
                  <a:pt x="313997" y="3762"/>
                </a:lnTo>
                <a:lnTo>
                  <a:pt x="292608" y="0"/>
                </a:lnTo>
                <a:close/>
              </a:path>
              <a:path w="585470" h="402589">
                <a:moveTo>
                  <a:pt x="67945" y="193294"/>
                </a:moveTo>
                <a:lnTo>
                  <a:pt x="20955" y="193294"/>
                </a:lnTo>
                <a:lnTo>
                  <a:pt x="20955" y="344805"/>
                </a:lnTo>
                <a:lnTo>
                  <a:pt x="46990" y="344805"/>
                </a:lnTo>
                <a:lnTo>
                  <a:pt x="46990" y="271653"/>
                </a:lnTo>
                <a:lnTo>
                  <a:pt x="78359" y="271653"/>
                </a:lnTo>
                <a:lnTo>
                  <a:pt x="78359" y="256032"/>
                </a:lnTo>
                <a:lnTo>
                  <a:pt x="67945" y="256032"/>
                </a:lnTo>
                <a:lnTo>
                  <a:pt x="67945" y="193294"/>
                </a:lnTo>
                <a:close/>
              </a:path>
              <a:path w="585470" h="402589">
                <a:moveTo>
                  <a:pt x="78359" y="271653"/>
                </a:moveTo>
                <a:lnTo>
                  <a:pt x="52197" y="271653"/>
                </a:lnTo>
                <a:lnTo>
                  <a:pt x="52197" y="344805"/>
                </a:lnTo>
                <a:lnTo>
                  <a:pt x="78359" y="344805"/>
                </a:lnTo>
                <a:lnTo>
                  <a:pt x="78359" y="271653"/>
                </a:lnTo>
                <a:close/>
              </a:path>
              <a:path w="585470" h="402589">
                <a:moveTo>
                  <a:pt x="67945" y="151511"/>
                </a:moveTo>
                <a:lnTo>
                  <a:pt x="20955" y="151511"/>
                </a:lnTo>
                <a:lnTo>
                  <a:pt x="11037" y="153302"/>
                </a:lnTo>
                <a:lnTo>
                  <a:pt x="4572" y="158035"/>
                </a:lnTo>
                <a:lnTo>
                  <a:pt x="1059" y="164744"/>
                </a:lnTo>
                <a:lnTo>
                  <a:pt x="0" y="172466"/>
                </a:lnTo>
                <a:lnTo>
                  <a:pt x="0" y="240411"/>
                </a:lnTo>
                <a:lnTo>
                  <a:pt x="20955" y="240411"/>
                </a:lnTo>
                <a:lnTo>
                  <a:pt x="20955" y="193294"/>
                </a:lnTo>
                <a:lnTo>
                  <a:pt x="67945" y="193294"/>
                </a:lnTo>
                <a:lnTo>
                  <a:pt x="67945" y="151511"/>
                </a:lnTo>
                <a:close/>
              </a:path>
              <a:path w="585470" h="402589">
                <a:moveTo>
                  <a:pt x="52197" y="78359"/>
                </a:moveTo>
                <a:lnTo>
                  <a:pt x="37695" y="81145"/>
                </a:lnTo>
                <a:lnTo>
                  <a:pt x="26098" y="88836"/>
                </a:lnTo>
                <a:lnTo>
                  <a:pt x="18407" y="100433"/>
                </a:lnTo>
                <a:lnTo>
                  <a:pt x="15621" y="114935"/>
                </a:lnTo>
                <a:lnTo>
                  <a:pt x="18407" y="126480"/>
                </a:lnTo>
                <a:lnTo>
                  <a:pt x="26098" y="136525"/>
                </a:lnTo>
                <a:lnTo>
                  <a:pt x="37695" y="143617"/>
                </a:lnTo>
                <a:lnTo>
                  <a:pt x="52197" y="146304"/>
                </a:lnTo>
                <a:lnTo>
                  <a:pt x="62737" y="146304"/>
                </a:lnTo>
                <a:lnTo>
                  <a:pt x="73152" y="135890"/>
                </a:lnTo>
                <a:lnTo>
                  <a:pt x="78359" y="135890"/>
                </a:lnTo>
                <a:lnTo>
                  <a:pt x="78359" y="130683"/>
                </a:lnTo>
                <a:lnTo>
                  <a:pt x="83566" y="125349"/>
                </a:lnTo>
                <a:lnTo>
                  <a:pt x="83566" y="114935"/>
                </a:lnTo>
                <a:lnTo>
                  <a:pt x="80879" y="100433"/>
                </a:lnTo>
                <a:lnTo>
                  <a:pt x="73787" y="88836"/>
                </a:lnTo>
                <a:lnTo>
                  <a:pt x="63742" y="81145"/>
                </a:lnTo>
                <a:lnTo>
                  <a:pt x="52197" y="78359"/>
                </a:lnTo>
                <a:close/>
              </a:path>
              <a:path w="585470" h="402589">
                <a:moveTo>
                  <a:pt x="559054" y="151511"/>
                </a:moveTo>
                <a:lnTo>
                  <a:pt x="512063" y="151511"/>
                </a:lnTo>
                <a:lnTo>
                  <a:pt x="512063" y="256032"/>
                </a:lnTo>
                <a:lnTo>
                  <a:pt x="501650" y="256032"/>
                </a:lnTo>
                <a:lnTo>
                  <a:pt x="501650" y="344805"/>
                </a:lnTo>
                <a:lnTo>
                  <a:pt x="527685" y="344805"/>
                </a:lnTo>
                <a:lnTo>
                  <a:pt x="527685" y="271653"/>
                </a:lnTo>
                <a:lnTo>
                  <a:pt x="559054" y="271653"/>
                </a:lnTo>
                <a:lnTo>
                  <a:pt x="559054" y="193294"/>
                </a:lnTo>
                <a:lnTo>
                  <a:pt x="585216" y="193294"/>
                </a:lnTo>
                <a:lnTo>
                  <a:pt x="585216" y="172466"/>
                </a:lnTo>
                <a:lnTo>
                  <a:pt x="583342" y="164744"/>
                </a:lnTo>
                <a:lnTo>
                  <a:pt x="578040" y="158035"/>
                </a:lnTo>
                <a:lnTo>
                  <a:pt x="569785" y="153302"/>
                </a:lnTo>
                <a:lnTo>
                  <a:pt x="559054" y="151511"/>
                </a:lnTo>
                <a:close/>
              </a:path>
              <a:path w="585470" h="402589">
                <a:moveTo>
                  <a:pt x="559054" y="271653"/>
                </a:moveTo>
                <a:lnTo>
                  <a:pt x="533019" y="271653"/>
                </a:lnTo>
                <a:lnTo>
                  <a:pt x="533019" y="344805"/>
                </a:lnTo>
                <a:lnTo>
                  <a:pt x="559054" y="344805"/>
                </a:lnTo>
                <a:lnTo>
                  <a:pt x="559054" y="271653"/>
                </a:lnTo>
                <a:close/>
              </a:path>
              <a:path w="585470" h="402589">
                <a:moveTo>
                  <a:pt x="585216" y="193294"/>
                </a:moveTo>
                <a:lnTo>
                  <a:pt x="559054" y="193294"/>
                </a:lnTo>
                <a:lnTo>
                  <a:pt x="559054" y="240411"/>
                </a:lnTo>
                <a:lnTo>
                  <a:pt x="585216" y="240411"/>
                </a:lnTo>
                <a:lnTo>
                  <a:pt x="585216" y="193294"/>
                </a:lnTo>
                <a:close/>
              </a:path>
              <a:path w="585470" h="402589">
                <a:moveTo>
                  <a:pt x="527685" y="78359"/>
                </a:moveTo>
                <a:lnTo>
                  <a:pt x="516213" y="81145"/>
                </a:lnTo>
                <a:lnTo>
                  <a:pt x="506206" y="88836"/>
                </a:lnTo>
                <a:lnTo>
                  <a:pt x="499127" y="100433"/>
                </a:lnTo>
                <a:lnTo>
                  <a:pt x="496443" y="114935"/>
                </a:lnTo>
                <a:lnTo>
                  <a:pt x="496443" y="125349"/>
                </a:lnTo>
                <a:lnTo>
                  <a:pt x="501650" y="130683"/>
                </a:lnTo>
                <a:lnTo>
                  <a:pt x="501650" y="135890"/>
                </a:lnTo>
                <a:lnTo>
                  <a:pt x="506857" y="135890"/>
                </a:lnTo>
                <a:lnTo>
                  <a:pt x="512063" y="141097"/>
                </a:lnTo>
                <a:lnTo>
                  <a:pt x="522478" y="146304"/>
                </a:lnTo>
                <a:lnTo>
                  <a:pt x="527685" y="146304"/>
                </a:lnTo>
                <a:lnTo>
                  <a:pt x="542240" y="143617"/>
                </a:lnTo>
                <a:lnTo>
                  <a:pt x="553831" y="136525"/>
                </a:lnTo>
                <a:lnTo>
                  <a:pt x="561492" y="126480"/>
                </a:lnTo>
                <a:lnTo>
                  <a:pt x="564261" y="114935"/>
                </a:lnTo>
                <a:lnTo>
                  <a:pt x="561492" y="100433"/>
                </a:lnTo>
                <a:lnTo>
                  <a:pt x="553831" y="88836"/>
                </a:lnTo>
                <a:lnTo>
                  <a:pt x="542240" y="81145"/>
                </a:lnTo>
                <a:lnTo>
                  <a:pt x="527685" y="78359"/>
                </a:lnTo>
                <a:close/>
              </a:path>
              <a:path w="585470" h="402589">
                <a:moveTo>
                  <a:pt x="459867" y="135890"/>
                </a:moveTo>
                <a:lnTo>
                  <a:pt x="402336" y="135890"/>
                </a:lnTo>
                <a:lnTo>
                  <a:pt x="402336" y="266446"/>
                </a:lnTo>
                <a:lnTo>
                  <a:pt x="391922" y="266446"/>
                </a:lnTo>
                <a:lnTo>
                  <a:pt x="391922" y="376174"/>
                </a:lnTo>
                <a:lnTo>
                  <a:pt x="417957" y="376174"/>
                </a:lnTo>
                <a:lnTo>
                  <a:pt x="417957" y="282194"/>
                </a:lnTo>
                <a:lnTo>
                  <a:pt x="454533" y="282194"/>
                </a:lnTo>
                <a:lnTo>
                  <a:pt x="454533" y="188087"/>
                </a:lnTo>
                <a:lnTo>
                  <a:pt x="491109" y="188087"/>
                </a:lnTo>
                <a:lnTo>
                  <a:pt x="491109" y="161925"/>
                </a:lnTo>
                <a:lnTo>
                  <a:pt x="488424" y="151266"/>
                </a:lnTo>
                <a:lnTo>
                  <a:pt x="481345" y="143049"/>
                </a:lnTo>
                <a:lnTo>
                  <a:pt x="471338" y="137761"/>
                </a:lnTo>
                <a:lnTo>
                  <a:pt x="459867" y="135890"/>
                </a:lnTo>
                <a:close/>
              </a:path>
              <a:path w="585470" h="402589">
                <a:moveTo>
                  <a:pt x="454533" y="282194"/>
                </a:moveTo>
                <a:lnTo>
                  <a:pt x="428498" y="282194"/>
                </a:lnTo>
                <a:lnTo>
                  <a:pt x="428498" y="376174"/>
                </a:lnTo>
                <a:lnTo>
                  <a:pt x="454533" y="376174"/>
                </a:lnTo>
                <a:lnTo>
                  <a:pt x="454533" y="282194"/>
                </a:lnTo>
                <a:close/>
              </a:path>
              <a:path w="585470" h="402589">
                <a:moveTo>
                  <a:pt x="491109" y="188087"/>
                </a:moveTo>
                <a:lnTo>
                  <a:pt x="459867" y="188087"/>
                </a:lnTo>
                <a:lnTo>
                  <a:pt x="459867" y="245618"/>
                </a:lnTo>
                <a:lnTo>
                  <a:pt x="491109" y="245618"/>
                </a:lnTo>
                <a:lnTo>
                  <a:pt x="491109" y="188087"/>
                </a:lnTo>
                <a:close/>
              </a:path>
              <a:path w="585470" h="402589">
                <a:moveTo>
                  <a:pt x="334391" y="167259"/>
                </a:moveTo>
                <a:lnTo>
                  <a:pt x="250825" y="167259"/>
                </a:lnTo>
                <a:lnTo>
                  <a:pt x="250825" y="402336"/>
                </a:lnTo>
                <a:lnTo>
                  <a:pt x="287400" y="402336"/>
                </a:lnTo>
                <a:lnTo>
                  <a:pt x="287400" y="287400"/>
                </a:lnTo>
                <a:lnTo>
                  <a:pt x="334391" y="287400"/>
                </a:lnTo>
                <a:lnTo>
                  <a:pt x="334391" y="167259"/>
                </a:lnTo>
                <a:close/>
              </a:path>
              <a:path w="585470" h="402589">
                <a:moveTo>
                  <a:pt x="334391" y="287400"/>
                </a:moveTo>
                <a:lnTo>
                  <a:pt x="297815" y="287400"/>
                </a:lnTo>
                <a:lnTo>
                  <a:pt x="297815" y="402336"/>
                </a:lnTo>
                <a:lnTo>
                  <a:pt x="334391" y="402336"/>
                </a:lnTo>
                <a:lnTo>
                  <a:pt x="334391" y="287400"/>
                </a:lnTo>
                <a:close/>
              </a:path>
              <a:path w="585470" h="402589">
                <a:moveTo>
                  <a:pt x="339598" y="109728"/>
                </a:moveTo>
                <a:lnTo>
                  <a:pt x="245618" y="109728"/>
                </a:lnTo>
                <a:lnTo>
                  <a:pt x="234072" y="112414"/>
                </a:lnTo>
                <a:lnTo>
                  <a:pt x="224028" y="119507"/>
                </a:lnTo>
                <a:lnTo>
                  <a:pt x="216935" y="129551"/>
                </a:lnTo>
                <a:lnTo>
                  <a:pt x="214249" y="141097"/>
                </a:lnTo>
                <a:lnTo>
                  <a:pt x="214249" y="245618"/>
                </a:lnTo>
                <a:lnTo>
                  <a:pt x="245618" y="245618"/>
                </a:lnTo>
                <a:lnTo>
                  <a:pt x="245618" y="167259"/>
                </a:lnTo>
                <a:lnTo>
                  <a:pt x="370967" y="167259"/>
                </a:lnTo>
                <a:lnTo>
                  <a:pt x="370967" y="141097"/>
                </a:lnTo>
                <a:lnTo>
                  <a:pt x="369012" y="129551"/>
                </a:lnTo>
                <a:lnTo>
                  <a:pt x="363140" y="119507"/>
                </a:lnTo>
                <a:lnTo>
                  <a:pt x="353339" y="112414"/>
                </a:lnTo>
                <a:lnTo>
                  <a:pt x="339598" y="109728"/>
                </a:lnTo>
                <a:close/>
              </a:path>
              <a:path w="585470" h="402589">
                <a:moveTo>
                  <a:pt x="370967" y="167259"/>
                </a:moveTo>
                <a:lnTo>
                  <a:pt x="339598" y="167259"/>
                </a:lnTo>
                <a:lnTo>
                  <a:pt x="339598" y="245618"/>
                </a:lnTo>
                <a:lnTo>
                  <a:pt x="370967" y="245618"/>
                </a:lnTo>
                <a:lnTo>
                  <a:pt x="370967" y="167259"/>
                </a:lnTo>
                <a:close/>
              </a:path>
              <a:path w="585470" h="402589">
                <a:moveTo>
                  <a:pt x="182880" y="188087"/>
                </a:moveTo>
                <a:lnTo>
                  <a:pt x="125349" y="188087"/>
                </a:lnTo>
                <a:lnTo>
                  <a:pt x="125349" y="376174"/>
                </a:lnTo>
                <a:lnTo>
                  <a:pt x="156718" y="376174"/>
                </a:lnTo>
                <a:lnTo>
                  <a:pt x="156718" y="282194"/>
                </a:lnTo>
                <a:lnTo>
                  <a:pt x="193294" y="282194"/>
                </a:lnTo>
                <a:lnTo>
                  <a:pt x="193294" y="266446"/>
                </a:lnTo>
                <a:lnTo>
                  <a:pt x="182880" y="266446"/>
                </a:lnTo>
                <a:lnTo>
                  <a:pt x="182880" y="188087"/>
                </a:lnTo>
                <a:close/>
              </a:path>
              <a:path w="585470" h="402589">
                <a:moveTo>
                  <a:pt x="193294" y="282194"/>
                </a:moveTo>
                <a:lnTo>
                  <a:pt x="161925" y="282194"/>
                </a:lnTo>
                <a:lnTo>
                  <a:pt x="161925" y="376174"/>
                </a:lnTo>
                <a:lnTo>
                  <a:pt x="193294" y="376174"/>
                </a:lnTo>
                <a:lnTo>
                  <a:pt x="193294" y="282194"/>
                </a:lnTo>
                <a:close/>
              </a:path>
              <a:path w="585470" h="402589">
                <a:moveTo>
                  <a:pt x="182880" y="135890"/>
                </a:moveTo>
                <a:lnTo>
                  <a:pt x="120142" y="135890"/>
                </a:lnTo>
                <a:lnTo>
                  <a:pt x="109483" y="137761"/>
                </a:lnTo>
                <a:lnTo>
                  <a:pt x="101266" y="143049"/>
                </a:lnTo>
                <a:lnTo>
                  <a:pt x="95978" y="151266"/>
                </a:lnTo>
                <a:lnTo>
                  <a:pt x="94107" y="161925"/>
                </a:lnTo>
                <a:lnTo>
                  <a:pt x="94107" y="245618"/>
                </a:lnTo>
                <a:lnTo>
                  <a:pt x="120142" y="245618"/>
                </a:lnTo>
                <a:lnTo>
                  <a:pt x="120142" y="188087"/>
                </a:lnTo>
                <a:lnTo>
                  <a:pt x="182880" y="188087"/>
                </a:lnTo>
                <a:lnTo>
                  <a:pt x="182880" y="135890"/>
                </a:lnTo>
                <a:close/>
              </a:path>
              <a:path w="585470" h="402589">
                <a:moveTo>
                  <a:pt x="161925" y="46990"/>
                </a:moveTo>
                <a:lnTo>
                  <a:pt x="143599" y="49857"/>
                </a:lnTo>
                <a:lnTo>
                  <a:pt x="128666" y="58118"/>
                </a:lnTo>
                <a:lnTo>
                  <a:pt x="118616" y="71260"/>
                </a:lnTo>
                <a:lnTo>
                  <a:pt x="114935" y="88773"/>
                </a:lnTo>
                <a:lnTo>
                  <a:pt x="118616" y="104161"/>
                </a:lnTo>
                <a:lnTo>
                  <a:pt x="128666" y="117586"/>
                </a:lnTo>
                <a:lnTo>
                  <a:pt x="143599" y="127081"/>
                </a:lnTo>
                <a:lnTo>
                  <a:pt x="161925" y="130683"/>
                </a:lnTo>
                <a:lnTo>
                  <a:pt x="169808" y="129768"/>
                </a:lnTo>
                <a:lnTo>
                  <a:pt x="177657" y="127365"/>
                </a:lnTo>
                <a:lnTo>
                  <a:pt x="185481" y="123985"/>
                </a:lnTo>
                <a:lnTo>
                  <a:pt x="193294" y="120142"/>
                </a:lnTo>
                <a:lnTo>
                  <a:pt x="193294" y="114935"/>
                </a:lnTo>
                <a:lnTo>
                  <a:pt x="197137" y="107936"/>
                </a:lnTo>
                <a:lnTo>
                  <a:pt x="200517" y="101901"/>
                </a:lnTo>
                <a:lnTo>
                  <a:pt x="202920" y="95843"/>
                </a:lnTo>
                <a:lnTo>
                  <a:pt x="203835" y="88773"/>
                </a:lnTo>
                <a:lnTo>
                  <a:pt x="200233" y="71260"/>
                </a:lnTo>
                <a:lnTo>
                  <a:pt x="190738" y="58118"/>
                </a:lnTo>
                <a:lnTo>
                  <a:pt x="177313" y="49857"/>
                </a:lnTo>
                <a:lnTo>
                  <a:pt x="161925" y="46990"/>
                </a:lnTo>
                <a:close/>
              </a:path>
              <a:path w="585470" h="402589">
                <a:moveTo>
                  <a:pt x="423291" y="46990"/>
                </a:moveTo>
                <a:lnTo>
                  <a:pt x="405705" y="49857"/>
                </a:lnTo>
                <a:lnTo>
                  <a:pt x="392525" y="58118"/>
                </a:lnTo>
                <a:lnTo>
                  <a:pt x="384250" y="71260"/>
                </a:lnTo>
                <a:lnTo>
                  <a:pt x="381381" y="88773"/>
                </a:lnTo>
                <a:lnTo>
                  <a:pt x="381464" y="95843"/>
                </a:lnTo>
                <a:lnTo>
                  <a:pt x="382047" y="101901"/>
                </a:lnTo>
                <a:lnTo>
                  <a:pt x="383631" y="107936"/>
                </a:lnTo>
                <a:lnTo>
                  <a:pt x="386715" y="114935"/>
                </a:lnTo>
                <a:lnTo>
                  <a:pt x="391922" y="114935"/>
                </a:lnTo>
                <a:lnTo>
                  <a:pt x="391922" y="120142"/>
                </a:lnTo>
                <a:lnTo>
                  <a:pt x="399734" y="123985"/>
                </a:lnTo>
                <a:lnTo>
                  <a:pt x="407558" y="127365"/>
                </a:lnTo>
                <a:lnTo>
                  <a:pt x="415407" y="129768"/>
                </a:lnTo>
                <a:lnTo>
                  <a:pt x="423291" y="130683"/>
                </a:lnTo>
                <a:lnTo>
                  <a:pt x="438606" y="127081"/>
                </a:lnTo>
                <a:lnTo>
                  <a:pt x="451993" y="117586"/>
                </a:lnTo>
                <a:lnTo>
                  <a:pt x="461474" y="104161"/>
                </a:lnTo>
                <a:lnTo>
                  <a:pt x="465074" y="88773"/>
                </a:lnTo>
                <a:lnTo>
                  <a:pt x="461474" y="71260"/>
                </a:lnTo>
                <a:lnTo>
                  <a:pt x="451993" y="58118"/>
                </a:lnTo>
                <a:lnTo>
                  <a:pt x="438606" y="49857"/>
                </a:lnTo>
                <a:lnTo>
                  <a:pt x="423291" y="46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23459" y="3438269"/>
            <a:ext cx="382365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7965" algn="l"/>
                <a:tab pos="2983865" algn="l"/>
                <a:tab pos="4469765" algn="l"/>
              </a:tabLst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批  处   理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1077" y="990600"/>
            <a:ext cx="914146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4400" b="1" u="none" dirty="0" smtClean="0">
                <a:solidFill>
                  <a:srgbClr val="FFFFFF"/>
                </a:solidFill>
                <a:latin typeface="微软雅黑"/>
                <a:cs typeface="微软雅黑"/>
              </a:rPr>
              <a:t>对于</a:t>
            </a:r>
            <a:r>
              <a:rPr lang="en-US" sz="4400" b="1" u="none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Windows，</a:t>
            </a:r>
            <a:r>
              <a:rPr lang="en-US" altLang="zh-CN" sz="4400" b="1" u="none" dirty="0" err="1" smtClean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lang="zh-CN" altLang="en-US" sz="4400" b="1" u="none" dirty="0" smtClean="0">
                <a:solidFill>
                  <a:srgbClr val="FFFFFF"/>
                </a:solidFill>
                <a:latin typeface="微软雅黑"/>
                <a:cs typeface="微软雅黑"/>
              </a:rPr>
              <a:t>语言批处理方式：</a:t>
            </a:r>
            <a:endParaRPr sz="44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2209800"/>
            <a:ext cx="10221595" cy="1063753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"C:\Program Files\R\R-3.1.0\bin\R.exe" CMD BATCH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--</a:t>
            </a:r>
            <a:r>
              <a:rPr lang="en-US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vanilla --slave "c:\my projects\</a:t>
            </a:r>
            <a:r>
              <a:rPr lang="en-US"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myscript.R</a:t>
            </a:r>
            <a:r>
              <a:rPr lang="en-US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"</a:t>
            </a:r>
            <a:endParaRPr sz="28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04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3500" y="819911"/>
            <a:ext cx="1847088" cy="18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1048511"/>
            <a:ext cx="1390650" cy="1390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2664" y="1000760"/>
            <a:ext cx="1510284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3391" y="1574291"/>
            <a:ext cx="585470" cy="402590"/>
          </a:xfrm>
          <a:custGeom>
            <a:avLst/>
            <a:gdLst/>
            <a:ahLst/>
            <a:cxnLst/>
            <a:rect l="l" t="t" r="r" b="b"/>
            <a:pathLst>
              <a:path w="585470" h="402589">
                <a:moveTo>
                  <a:pt x="292608" y="0"/>
                </a:moveTo>
                <a:lnTo>
                  <a:pt x="273415" y="3762"/>
                </a:lnTo>
                <a:lnTo>
                  <a:pt x="256698" y="14382"/>
                </a:lnTo>
                <a:lnTo>
                  <a:pt x="244887" y="30861"/>
                </a:lnTo>
                <a:lnTo>
                  <a:pt x="240411" y="52197"/>
                </a:lnTo>
                <a:lnTo>
                  <a:pt x="244887" y="71409"/>
                </a:lnTo>
                <a:lnTo>
                  <a:pt x="256698" y="88169"/>
                </a:lnTo>
                <a:lnTo>
                  <a:pt x="273415" y="100024"/>
                </a:lnTo>
                <a:lnTo>
                  <a:pt x="292608" y="104521"/>
                </a:lnTo>
                <a:lnTo>
                  <a:pt x="313997" y="100024"/>
                </a:lnTo>
                <a:lnTo>
                  <a:pt x="330469" y="88169"/>
                </a:lnTo>
                <a:lnTo>
                  <a:pt x="341060" y="71409"/>
                </a:lnTo>
                <a:lnTo>
                  <a:pt x="344805" y="52197"/>
                </a:lnTo>
                <a:lnTo>
                  <a:pt x="341060" y="30861"/>
                </a:lnTo>
                <a:lnTo>
                  <a:pt x="330469" y="14382"/>
                </a:lnTo>
                <a:lnTo>
                  <a:pt x="313997" y="3762"/>
                </a:lnTo>
                <a:lnTo>
                  <a:pt x="292608" y="0"/>
                </a:lnTo>
                <a:close/>
              </a:path>
              <a:path w="585470" h="402589">
                <a:moveTo>
                  <a:pt x="67945" y="193294"/>
                </a:moveTo>
                <a:lnTo>
                  <a:pt x="20955" y="193294"/>
                </a:lnTo>
                <a:lnTo>
                  <a:pt x="20955" y="344805"/>
                </a:lnTo>
                <a:lnTo>
                  <a:pt x="46990" y="344805"/>
                </a:lnTo>
                <a:lnTo>
                  <a:pt x="46990" y="271653"/>
                </a:lnTo>
                <a:lnTo>
                  <a:pt x="78359" y="271653"/>
                </a:lnTo>
                <a:lnTo>
                  <a:pt x="78359" y="256032"/>
                </a:lnTo>
                <a:lnTo>
                  <a:pt x="67945" y="256032"/>
                </a:lnTo>
                <a:lnTo>
                  <a:pt x="67945" y="193294"/>
                </a:lnTo>
                <a:close/>
              </a:path>
              <a:path w="585470" h="402589">
                <a:moveTo>
                  <a:pt x="78359" y="271653"/>
                </a:moveTo>
                <a:lnTo>
                  <a:pt x="52197" y="271653"/>
                </a:lnTo>
                <a:lnTo>
                  <a:pt x="52197" y="344805"/>
                </a:lnTo>
                <a:lnTo>
                  <a:pt x="78359" y="344805"/>
                </a:lnTo>
                <a:lnTo>
                  <a:pt x="78359" y="271653"/>
                </a:lnTo>
                <a:close/>
              </a:path>
              <a:path w="585470" h="402589">
                <a:moveTo>
                  <a:pt x="67945" y="151511"/>
                </a:moveTo>
                <a:lnTo>
                  <a:pt x="20955" y="151511"/>
                </a:lnTo>
                <a:lnTo>
                  <a:pt x="11037" y="153302"/>
                </a:lnTo>
                <a:lnTo>
                  <a:pt x="4572" y="158035"/>
                </a:lnTo>
                <a:lnTo>
                  <a:pt x="1059" y="164744"/>
                </a:lnTo>
                <a:lnTo>
                  <a:pt x="0" y="172466"/>
                </a:lnTo>
                <a:lnTo>
                  <a:pt x="0" y="240411"/>
                </a:lnTo>
                <a:lnTo>
                  <a:pt x="20955" y="240411"/>
                </a:lnTo>
                <a:lnTo>
                  <a:pt x="20955" y="193294"/>
                </a:lnTo>
                <a:lnTo>
                  <a:pt x="67945" y="193294"/>
                </a:lnTo>
                <a:lnTo>
                  <a:pt x="67945" y="151511"/>
                </a:lnTo>
                <a:close/>
              </a:path>
              <a:path w="585470" h="402589">
                <a:moveTo>
                  <a:pt x="52197" y="78359"/>
                </a:moveTo>
                <a:lnTo>
                  <a:pt x="37695" y="81145"/>
                </a:lnTo>
                <a:lnTo>
                  <a:pt x="26098" y="88836"/>
                </a:lnTo>
                <a:lnTo>
                  <a:pt x="18407" y="100433"/>
                </a:lnTo>
                <a:lnTo>
                  <a:pt x="15621" y="114935"/>
                </a:lnTo>
                <a:lnTo>
                  <a:pt x="18407" y="126480"/>
                </a:lnTo>
                <a:lnTo>
                  <a:pt x="26098" y="136525"/>
                </a:lnTo>
                <a:lnTo>
                  <a:pt x="37695" y="143617"/>
                </a:lnTo>
                <a:lnTo>
                  <a:pt x="52197" y="146304"/>
                </a:lnTo>
                <a:lnTo>
                  <a:pt x="62737" y="146304"/>
                </a:lnTo>
                <a:lnTo>
                  <a:pt x="73152" y="135890"/>
                </a:lnTo>
                <a:lnTo>
                  <a:pt x="78359" y="135890"/>
                </a:lnTo>
                <a:lnTo>
                  <a:pt x="78359" y="130683"/>
                </a:lnTo>
                <a:lnTo>
                  <a:pt x="83566" y="125349"/>
                </a:lnTo>
                <a:lnTo>
                  <a:pt x="83566" y="114935"/>
                </a:lnTo>
                <a:lnTo>
                  <a:pt x="80879" y="100433"/>
                </a:lnTo>
                <a:lnTo>
                  <a:pt x="73787" y="88836"/>
                </a:lnTo>
                <a:lnTo>
                  <a:pt x="63742" y="81145"/>
                </a:lnTo>
                <a:lnTo>
                  <a:pt x="52197" y="78359"/>
                </a:lnTo>
                <a:close/>
              </a:path>
              <a:path w="585470" h="402589">
                <a:moveTo>
                  <a:pt x="559054" y="151511"/>
                </a:moveTo>
                <a:lnTo>
                  <a:pt x="512063" y="151511"/>
                </a:lnTo>
                <a:lnTo>
                  <a:pt x="512063" y="256032"/>
                </a:lnTo>
                <a:lnTo>
                  <a:pt x="501650" y="256032"/>
                </a:lnTo>
                <a:lnTo>
                  <a:pt x="501650" y="344805"/>
                </a:lnTo>
                <a:lnTo>
                  <a:pt x="527685" y="344805"/>
                </a:lnTo>
                <a:lnTo>
                  <a:pt x="527685" y="271653"/>
                </a:lnTo>
                <a:lnTo>
                  <a:pt x="559054" y="271653"/>
                </a:lnTo>
                <a:lnTo>
                  <a:pt x="559054" y="193294"/>
                </a:lnTo>
                <a:lnTo>
                  <a:pt x="585216" y="193294"/>
                </a:lnTo>
                <a:lnTo>
                  <a:pt x="585216" y="172466"/>
                </a:lnTo>
                <a:lnTo>
                  <a:pt x="583342" y="164744"/>
                </a:lnTo>
                <a:lnTo>
                  <a:pt x="578040" y="158035"/>
                </a:lnTo>
                <a:lnTo>
                  <a:pt x="569785" y="153302"/>
                </a:lnTo>
                <a:lnTo>
                  <a:pt x="559054" y="151511"/>
                </a:lnTo>
                <a:close/>
              </a:path>
              <a:path w="585470" h="402589">
                <a:moveTo>
                  <a:pt x="559054" y="271653"/>
                </a:moveTo>
                <a:lnTo>
                  <a:pt x="533019" y="271653"/>
                </a:lnTo>
                <a:lnTo>
                  <a:pt x="533019" y="344805"/>
                </a:lnTo>
                <a:lnTo>
                  <a:pt x="559054" y="344805"/>
                </a:lnTo>
                <a:lnTo>
                  <a:pt x="559054" y="271653"/>
                </a:lnTo>
                <a:close/>
              </a:path>
              <a:path w="585470" h="402589">
                <a:moveTo>
                  <a:pt x="585216" y="193294"/>
                </a:moveTo>
                <a:lnTo>
                  <a:pt x="559054" y="193294"/>
                </a:lnTo>
                <a:lnTo>
                  <a:pt x="559054" y="240411"/>
                </a:lnTo>
                <a:lnTo>
                  <a:pt x="585216" y="240411"/>
                </a:lnTo>
                <a:lnTo>
                  <a:pt x="585216" y="193294"/>
                </a:lnTo>
                <a:close/>
              </a:path>
              <a:path w="585470" h="402589">
                <a:moveTo>
                  <a:pt x="527685" y="78359"/>
                </a:moveTo>
                <a:lnTo>
                  <a:pt x="516213" y="81145"/>
                </a:lnTo>
                <a:lnTo>
                  <a:pt x="506206" y="88836"/>
                </a:lnTo>
                <a:lnTo>
                  <a:pt x="499127" y="100433"/>
                </a:lnTo>
                <a:lnTo>
                  <a:pt x="496443" y="114935"/>
                </a:lnTo>
                <a:lnTo>
                  <a:pt x="496443" y="125349"/>
                </a:lnTo>
                <a:lnTo>
                  <a:pt x="501650" y="130683"/>
                </a:lnTo>
                <a:lnTo>
                  <a:pt x="501650" y="135890"/>
                </a:lnTo>
                <a:lnTo>
                  <a:pt x="506857" y="135890"/>
                </a:lnTo>
                <a:lnTo>
                  <a:pt x="512063" y="141097"/>
                </a:lnTo>
                <a:lnTo>
                  <a:pt x="522478" y="146304"/>
                </a:lnTo>
                <a:lnTo>
                  <a:pt x="527685" y="146304"/>
                </a:lnTo>
                <a:lnTo>
                  <a:pt x="542240" y="143617"/>
                </a:lnTo>
                <a:lnTo>
                  <a:pt x="553831" y="136525"/>
                </a:lnTo>
                <a:lnTo>
                  <a:pt x="561492" y="126480"/>
                </a:lnTo>
                <a:lnTo>
                  <a:pt x="564261" y="114935"/>
                </a:lnTo>
                <a:lnTo>
                  <a:pt x="561492" y="100433"/>
                </a:lnTo>
                <a:lnTo>
                  <a:pt x="553831" y="88836"/>
                </a:lnTo>
                <a:lnTo>
                  <a:pt x="542240" y="81145"/>
                </a:lnTo>
                <a:lnTo>
                  <a:pt x="527685" y="78359"/>
                </a:lnTo>
                <a:close/>
              </a:path>
              <a:path w="585470" h="402589">
                <a:moveTo>
                  <a:pt x="459867" y="135890"/>
                </a:moveTo>
                <a:lnTo>
                  <a:pt x="402336" y="135890"/>
                </a:lnTo>
                <a:lnTo>
                  <a:pt x="402336" y="266446"/>
                </a:lnTo>
                <a:lnTo>
                  <a:pt x="391922" y="266446"/>
                </a:lnTo>
                <a:lnTo>
                  <a:pt x="391922" y="376174"/>
                </a:lnTo>
                <a:lnTo>
                  <a:pt x="417957" y="376174"/>
                </a:lnTo>
                <a:lnTo>
                  <a:pt x="417957" y="282194"/>
                </a:lnTo>
                <a:lnTo>
                  <a:pt x="454533" y="282194"/>
                </a:lnTo>
                <a:lnTo>
                  <a:pt x="454533" y="188087"/>
                </a:lnTo>
                <a:lnTo>
                  <a:pt x="491109" y="188087"/>
                </a:lnTo>
                <a:lnTo>
                  <a:pt x="491109" y="161925"/>
                </a:lnTo>
                <a:lnTo>
                  <a:pt x="488424" y="151266"/>
                </a:lnTo>
                <a:lnTo>
                  <a:pt x="481345" y="143049"/>
                </a:lnTo>
                <a:lnTo>
                  <a:pt x="471338" y="137761"/>
                </a:lnTo>
                <a:lnTo>
                  <a:pt x="459867" y="135890"/>
                </a:lnTo>
                <a:close/>
              </a:path>
              <a:path w="585470" h="402589">
                <a:moveTo>
                  <a:pt x="454533" y="282194"/>
                </a:moveTo>
                <a:lnTo>
                  <a:pt x="428498" y="282194"/>
                </a:lnTo>
                <a:lnTo>
                  <a:pt x="428498" y="376174"/>
                </a:lnTo>
                <a:lnTo>
                  <a:pt x="454533" y="376174"/>
                </a:lnTo>
                <a:lnTo>
                  <a:pt x="454533" y="282194"/>
                </a:lnTo>
                <a:close/>
              </a:path>
              <a:path w="585470" h="402589">
                <a:moveTo>
                  <a:pt x="491109" y="188087"/>
                </a:moveTo>
                <a:lnTo>
                  <a:pt x="459867" y="188087"/>
                </a:lnTo>
                <a:lnTo>
                  <a:pt x="459867" y="245618"/>
                </a:lnTo>
                <a:lnTo>
                  <a:pt x="491109" y="245618"/>
                </a:lnTo>
                <a:lnTo>
                  <a:pt x="491109" y="188087"/>
                </a:lnTo>
                <a:close/>
              </a:path>
              <a:path w="585470" h="402589">
                <a:moveTo>
                  <a:pt x="334391" y="167259"/>
                </a:moveTo>
                <a:lnTo>
                  <a:pt x="250825" y="167259"/>
                </a:lnTo>
                <a:lnTo>
                  <a:pt x="250825" y="402336"/>
                </a:lnTo>
                <a:lnTo>
                  <a:pt x="287400" y="402336"/>
                </a:lnTo>
                <a:lnTo>
                  <a:pt x="287400" y="287400"/>
                </a:lnTo>
                <a:lnTo>
                  <a:pt x="334391" y="287400"/>
                </a:lnTo>
                <a:lnTo>
                  <a:pt x="334391" y="167259"/>
                </a:lnTo>
                <a:close/>
              </a:path>
              <a:path w="585470" h="402589">
                <a:moveTo>
                  <a:pt x="334391" y="287400"/>
                </a:moveTo>
                <a:lnTo>
                  <a:pt x="297815" y="287400"/>
                </a:lnTo>
                <a:lnTo>
                  <a:pt x="297815" y="402336"/>
                </a:lnTo>
                <a:lnTo>
                  <a:pt x="334391" y="402336"/>
                </a:lnTo>
                <a:lnTo>
                  <a:pt x="334391" y="287400"/>
                </a:lnTo>
                <a:close/>
              </a:path>
              <a:path w="585470" h="402589">
                <a:moveTo>
                  <a:pt x="339598" y="109728"/>
                </a:moveTo>
                <a:lnTo>
                  <a:pt x="245618" y="109728"/>
                </a:lnTo>
                <a:lnTo>
                  <a:pt x="234072" y="112414"/>
                </a:lnTo>
                <a:lnTo>
                  <a:pt x="224028" y="119507"/>
                </a:lnTo>
                <a:lnTo>
                  <a:pt x="216935" y="129551"/>
                </a:lnTo>
                <a:lnTo>
                  <a:pt x="214249" y="141097"/>
                </a:lnTo>
                <a:lnTo>
                  <a:pt x="214249" y="245618"/>
                </a:lnTo>
                <a:lnTo>
                  <a:pt x="245618" y="245618"/>
                </a:lnTo>
                <a:lnTo>
                  <a:pt x="245618" y="167259"/>
                </a:lnTo>
                <a:lnTo>
                  <a:pt x="370967" y="167259"/>
                </a:lnTo>
                <a:lnTo>
                  <a:pt x="370967" y="141097"/>
                </a:lnTo>
                <a:lnTo>
                  <a:pt x="369012" y="129551"/>
                </a:lnTo>
                <a:lnTo>
                  <a:pt x="363140" y="119507"/>
                </a:lnTo>
                <a:lnTo>
                  <a:pt x="353339" y="112414"/>
                </a:lnTo>
                <a:lnTo>
                  <a:pt x="339598" y="109728"/>
                </a:lnTo>
                <a:close/>
              </a:path>
              <a:path w="585470" h="402589">
                <a:moveTo>
                  <a:pt x="370967" y="167259"/>
                </a:moveTo>
                <a:lnTo>
                  <a:pt x="339598" y="167259"/>
                </a:lnTo>
                <a:lnTo>
                  <a:pt x="339598" y="245618"/>
                </a:lnTo>
                <a:lnTo>
                  <a:pt x="370967" y="245618"/>
                </a:lnTo>
                <a:lnTo>
                  <a:pt x="370967" y="167259"/>
                </a:lnTo>
                <a:close/>
              </a:path>
              <a:path w="585470" h="402589">
                <a:moveTo>
                  <a:pt x="182880" y="188087"/>
                </a:moveTo>
                <a:lnTo>
                  <a:pt x="125349" y="188087"/>
                </a:lnTo>
                <a:lnTo>
                  <a:pt x="125349" y="376174"/>
                </a:lnTo>
                <a:lnTo>
                  <a:pt x="156718" y="376174"/>
                </a:lnTo>
                <a:lnTo>
                  <a:pt x="156718" y="282194"/>
                </a:lnTo>
                <a:lnTo>
                  <a:pt x="193294" y="282194"/>
                </a:lnTo>
                <a:lnTo>
                  <a:pt x="193294" y="266446"/>
                </a:lnTo>
                <a:lnTo>
                  <a:pt x="182880" y="266446"/>
                </a:lnTo>
                <a:lnTo>
                  <a:pt x="182880" y="188087"/>
                </a:lnTo>
                <a:close/>
              </a:path>
              <a:path w="585470" h="402589">
                <a:moveTo>
                  <a:pt x="193294" y="282194"/>
                </a:moveTo>
                <a:lnTo>
                  <a:pt x="161925" y="282194"/>
                </a:lnTo>
                <a:lnTo>
                  <a:pt x="161925" y="376174"/>
                </a:lnTo>
                <a:lnTo>
                  <a:pt x="193294" y="376174"/>
                </a:lnTo>
                <a:lnTo>
                  <a:pt x="193294" y="282194"/>
                </a:lnTo>
                <a:close/>
              </a:path>
              <a:path w="585470" h="402589">
                <a:moveTo>
                  <a:pt x="182880" y="135890"/>
                </a:moveTo>
                <a:lnTo>
                  <a:pt x="120142" y="135890"/>
                </a:lnTo>
                <a:lnTo>
                  <a:pt x="109483" y="137761"/>
                </a:lnTo>
                <a:lnTo>
                  <a:pt x="101266" y="143049"/>
                </a:lnTo>
                <a:lnTo>
                  <a:pt x="95978" y="151266"/>
                </a:lnTo>
                <a:lnTo>
                  <a:pt x="94107" y="161925"/>
                </a:lnTo>
                <a:lnTo>
                  <a:pt x="94107" y="245618"/>
                </a:lnTo>
                <a:lnTo>
                  <a:pt x="120142" y="245618"/>
                </a:lnTo>
                <a:lnTo>
                  <a:pt x="120142" y="188087"/>
                </a:lnTo>
                <a:lnTo>
                  <a:pt x="182880" y="188087"/>
                </a:lnTo>
                <a:lnTo>
                  <a:pt x="182880" y="135890"/>
                </a:lnTo>
                <a:close/>
              </a:path>
              <a:path w="585470" h="402589">
                <a:moveTo>
                  <a:pt x="161925" y="46990"/>
                </a:moveTo>
                <a:lnTo>
                  <a:pt x="143599" y="49857"/>
                </a:lnTo>
                <a:lnTo>
                  <a:pt x="128666" y="58118"/>
                </a:lnTo>
                <a:lnTo>
                  <a:pt x="118616" y="71260"/>
                </a:lnTo>
                <a:lnTo>
                  <a:pt x="114935" y="88773"/>
                </a:lnTo>
                <a:lnTo>
                  <a:pt x="118616" y="104161"/>
                </a:lnTo>
                <a:lnTo>
                  <a:pt x="128666" y="117586"/>
                </a:lnTo>
                <a:lnTo>
                  <a:pt x="143599" y="127081"/>
                </a:lnTo>
                <a:lnTo>
                  <a:pt x="161925" y="130683"/>
                </a:lnTo>
                <a:lnTo>
                  <a:pt x="169808" y="129768"/>
                </a:lnTo>
                <a:lnTo>
                  <a:pt x="177657" y="127365"/>
                </a:lnTo>
                <a:lnTo>
                  <a:pt x="185481" y="123985"/>
                </a:lnTo>
                <a:lnTo>
                  <a:pt x="193294" y="120142"/>
                </a:lnTo>
                <a:lnTo>
                  <a:pt x="193294" y="114935"/>
                </a:lnTo>
                <a:lnTo>
                  <a:pt x="197137" y="107936"/>
                </a:lnTo>
                <a:lnTo>
                  <a:pt x="200517" y="101901"/>
                </a:lnTo>
                <a:lnTo>
                  <a:pt x="202920" y="95843"/>
                </a:lnTo>
                <a:lnTo>
                  <a:pt x="203835" y="88773"/>
                </a:lnTo>
                <a:lnTo>
                  <a:pt x="200233" y="71260"/>
                </a:lnTo>
                <a:lnTo>
                  <a:pt x="190738" y="58118"/>
                </a:lnTo>
                <a:lnTo>
                  <a:pt x="177313" y="49857"/>
                </a:lnTo>
                <a:lnTo>
                  <a:pt x="161925" y="46990"/>
                </a:lnTo>
                <a:close/>
              </a:path>
              <a:path w="585470" h="402589">
                <a:moveTo>
                  <a:pt x="423291" y="46990"/>
                </a:moveTo>
                <a:lnTo>
                  <a:pt x="405705" y="49857"/>
                </a:lnTo>
                <a:lnTo>
                  <a:pt x="392525" y="58118"/>
                </a:lnTo>
                <a:lnTo>
                  <a:pt x="384250" y="71260"/>
                </a:lnTo>
                <a:lnTo>
                  <a:pt x="381381" y="88773"/>
                </a:lnTo>
                <a:lnTo>
                  <a:pt x="381464" y="95843"/>
                </a:lnTo>
                <a:lnTo>
                  <a:pt x="382047" y="101901"/>
                </a:lnTo>
                <a:lnTo>
                  <a:pt x="383631" y="107936"/>
                </a:lnTo>
                <a:lnTo>
                  <a:pt x="386715" y="114935"/>
                </a:lnTo>
                <a:lnTo>
                  <a:pt x="391922" y="114935"/>
                </a:lnTo>
                <a:lnTo>
                  <a:pt x="391922" y="120142"/>
                </a:lnTo>
                <a:lnTo>
                  <a:pt x="399734" y="123985"/>
                </a:lnTo>
                <a:lnTo>
                  <a:pt x="407558" y="127365"/>
                </a:lnTo>
                <a:lnTo>
                  <a:pt x="415407" y="129768"/>
                </a:lnTo>
                <a:lnTo>
                  <a:pt x="423291" y="130683"/>
                </a:lnTo>
                <a:lnTo>
                  <a:pt x="438606" y="127081"/>
                </a:lnTo>
                <a:lnTo>
                  <a:pt x="451993" y="117586"/>
                </a:lnTo>
                <a:lnTo>
                  <a:pt x="461474" y="104161"/>
                </a:lnTo>
                <a:lnTo>
                  <a:pt x="465074" y="88773"/>
                </a:lnTo>
                <a:lnTo>
                  <a:pt x="461474" y="71260"/>
                </a:lnTo>
                <a:lnTo>
                  <a:pt x="451993" y="58118"/>
                </a:lnTo>
                <a:lnTo>
                  <a:pt x="438606" y="49857"/>
                </a:lnTo>
                <a:lnTo>
                  <a:pt x="423291" y="46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38600" y="3440069"/>
            <a:ext cx="439674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7965" algn="l"/>
                <a:tab pos="2983865" algn="l"/>
                <a:tab pos="4469765" algn="l"/>
              </a:tabLst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结 果 的 重 用</a:t>
            </a:r>
            <a:endParaRPr sz="48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7096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组合 11"/>
          <p:cNvGrpSpPr/>
          <p:nvPr/>
        </p:nvGrpSpPr>
        <p:grpSpPr>
          <a:xfrm>
            <a:off x="4823459" y="614172"/>
            <a:ext cx="2466466" cy="2466466"/>
            <a:chOff x="4823459" y="614172"/>
            <a:chExt cx="2466466" cy="2466466"/>
          </a:xfrm>
        </p:grpSpPr>
        <p:sp>
          <p:nvSpPr>
            <p:cNvPr id="4" name="object 4"/>
            <p:cNvSpPr/>
            <p:nvPr/>
          </p:nvSpPr>
          <p:spPr>
            <a:xfrm>
              <a:off x="4823459" y="614172"/>
              <a:ext cx="2466466" cy="24664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43500" y="819911"/>
              <a:ext cx="1847088" cy="1847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100" y="1048511"/>
              <a:ext cx="1390650" cy="13906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2664" y="1000760"/>
              <a:ext cx="1510284" cy="1498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3391" y="1574291"/>
              <a:ext cx="585470" cy="402590"/>
            </a:xfrm>
            <a:custGeom>
              <a:avLst/>
              <a:gdLst/>
              <a:ahLst/>
              <a:cxnLst/>
              <a:rect l="l" t="t" r="r" b="b"/>
              <a:pathLst>
                <a:path w="585470" h="402589">
                  <a:moveTo>
                    <a:pt x="292608" y="0"/>
                  </a:moveTo>
                  <a:lnTo>
                    <a:pt x="273415" y="3762"/>
                  </a:lnTo>
                  <a:lnTo>
                    <a:pt x="256698" y="14382"/>
                  </a:lnTo>
                  <a:lnTo>
                    <a:pt x="244887" y="30861"/>
                  </a:lnTo>
                  <a:lnTo>
                    <a:pt x="240411" y="52197"/>
                  </a:lnTo>
                  <a:lnTo>
                    <a:pt x="244887" y="71409"/>
                  </a:lnTo>
                  <a:lnTo>
                    <a:pt x="256698" y="88169"/>
                  </a:lnTo>
                  <a:lnTo>
                    <a:pt x="273415" y="100024"/>
                  </a:lnTo>
                  <a:lnTo>
                    <a:pt x="292608" y="104521"/>
                  </a:lnTo>
                  <a:lnTo>
                    <a:pt x="313997" y="100024"/>
                  </a:lnTo>
                  <a:lnTo>
                    <a:pt x="330469" y="88169"/>
                  </a:lnTo>
                  <a:lnTo>
                    <a:pt x="341060" y="71409"/>
                  </a:lnTo>
                  <a:lnTo>
                    <a:pt x="344805" y="52197"/>
                  </a:lnTo>
                  <a:lnTo>
                    <a:pt x="341060" y="30861"/>
                  </a:lnTo>
                  <a:lnTo>
                    <a:pt x="330469" y="14382"/>
                  </a:lnTo>
                  <a:lnTo>
                    <a:pt x="313997" y="3762"/>
                  </a:lnTo>
                  <a:lnTo>
                    <a:pt x="292608" y="0"/>
                  </a:lnTo>
                  <a:close/>
                </a:path>
                <a:path w="585470" h="402589">
                  <a:moveTo>
                    <a:pt x="67945" y="193294"/>
                  </a:moveTo>
                  <a:lnTo>
                    <a:pt x="20955" y="193294"/>
                  </a:lnTo>
                  <a:lnTo>
                    <a:pt x="20955" y="344805"/>
                  </a:lnTo>
                  <a:lnTo>
                    <a:pt x="46990" y="344805"/>
                  </a:lnTo>
                  <a:lnTo>
                    <a:pt x="46990" y="271653"/>
                  </a:lnTo>
                  <a:lnTo>
                    <a:pt x="78359" y="271653"/>
                  </a:lnTo>
                  <a:lnTo>
                    <a:pt x="78359" y="256032"/>
                  </a:lnTo>
                  <a:lnTo>
                    <a:pt x="67945" y="256032"/>
                  </a:lnTo>
                  <a:lnTo>
                    <a:pt x="67945" y="193294"/>
                  </a:lnTo>
                  <a:close/>
                </a:path>
                <a:path w="585470" h="402589">
                  <a:moveTo>
                    <a:pt x="78359" y="271653"/>
                  </a:moveTo>
                  <a:lnTo>
                    <a:pt x="52197" y="271653"/>
                  </a:lnTo>
                  <a:lnTo>
                    <a:pt x="52197" y="344805"/>
                  </a:lnTo>
                  <a:lnTo>
                    <a:pt x="78359" y="344805"/>
                  </a:lnTo>
                  <a:lnTo>
                    <a:pt x="78359" y="271653"/>
                  </a:lnTo>
                  <a:close/>
                </a:path>
                <a:path w="585470" h="402589">
                  <a:moveTo>
                    <a:pt x="67945" y="151511"/>
                  </a:moveTo>
                  <a:lnTo>
                    <a:pt x="20955" y="151511"/>
                  </a:lnTo>
                  <a:lnTo>
                    <a:pt x="11037" y="153302"/>
                  </a:lnTo>
                  <a:lnTo>
                    <a:pt x="4572" y="158035"/>
                  </a:lnTo>
                  <a:lnTo>
                    <a:pt x="1059" y="164744"/>
                  </a:lnTo>
                  <a:lnTo>
                    <a:pt x="0" y="172466"/>
                  </a:lnTo>
                  <a:lnTo>
                    <a:pt x="0" y="240411"/>
                  </a:lnTo>
                  <a:lnTo>
                    <a:pt x="20955" y="240411"/>
                  </a:lnTo>
                  <a:lnTo>
                    <a:pt x="20955" y="193294"/>
                  </a:lnTo>
                  <a:lnTo>
                    <a:pt x="67945" y="193294"/>
                  </a:lnTo>
                  <a:lnTo>
                    <a:pt x="67945" y="151511"/>
                  </a:lnTo>
                  <a:close/>
                </a:path>
                <a:path w="585470" h="402589">
                  <a:moveTo>
                    <a:pt x="52197" y="78359"/>
                  </a:moveTo>
                  <a:lnTo>
                    <a:pt x="37695" y="81145"/>
                  </a:lnTo>
                  <a:lnTo>
                    <a:pt x="26098" y="88836"/>
                  </a:lnTo>
                  <a:lnTo>
                    <a:pt x="18407" y="100433"/>
                  </a:lnTo>
                  <a:lnTo>
                    <a:pt x="15621" y="114935"/>
                  </a:lnTo>
                  <a:lnTo>
                    <a:pt x="18407" y="126480"/>
                  </a:lnTo>
                  <a:lnTo>
                    <a:pt x="26098" y="136525"/>
                  </a:lnTo>
                  <a:lnTo>
                    <a:pt x="37695" y="143617"/>
                  </a:lnTo>
                  <a:lnTo>
                    <a:pt x="52197" y="146304"/>
                  </a:lnTo>
                  <a:lnTo>
                    <a:pt x="62737" y="146304"/>
                  </a:lnTo>
                  <a:lnTo>
                    <a:pt x="73152" y="135890"/>
                  </a:lnTo>
                  <a:lnTo>
                    <a:pt x="78359" y="135890"/>
                  </a:lnTo>
                  <a:lnTo>
                    <a:pt x="78359" y="130683"/>
                  </a:lnTo>
                  <a:lnTo>
                    <a:pt x="83566" y="125349"/>
                  </a:lnTo>
                  <a:lnTo>
                    <a:pt x="83566" y="114935"/>
                  </a:lnTo>
                  <a:lnTo>
                    <a:pt x="80879" y="100433"/>
                  </a:lnTo>
                  <a:lnTo>
                    <a:pt x="73787" y="88836"/>
                  </a:lnTo>
                  <a:lnTo>
                    <a:pt x="63742" y="81145"/>
                  </a:lnTo>
                  <a:lnTo>
                    <a:pt x="52197" y="78359"/>
                  </a:lnTo>
                  <a:close/>
                </a:path>
                <a:path w="585470" h="402589">
                  <a:moveTo>
                    <a:pt x="559054" y="151511"/>
                  </a:moveTo>
                  <a:lnTo>
                    <a:pt x="512063" y="151511"/>
                  </a:lnTo>
                  <a:lnTo>
                    <a:pt x="512063" y="256032"/>
                  </a:lnTo>
                  <a:lnTo>
                    <a:pt x="501650" y="256032"/>
                  </a:lnTo>
                  <a:lnTo>
                    <a:pt x="501650" y="344805"/>
                  </a:lnTo>
                  <a:lnTo>
                    <a:pt x="527685" y="344805"/>
                  </a:lnTo>
                  <a:lnTo>
                    <a:pt x="527685" y="271653"/>
                  </a:lnTo>
                  <a:lnTo>
                    <a:pt x="559054" y="271653"/>
                  </a:lnTo>
                  <a:lnTo>
                    <a:pt x="559054" y="193294"/>
                  </a:lnTo>
                  <a:lnTo>
                    <a:pt x="585216" y="193294"/>
                  </a:lnTo>
                  <a:lnTo>
                    <a:pt x="585216" y="172466"/>
                  </a:lnTo>
                  <a:lnTo>
                    <a:pt x="583342" y="164744"/>
                  </a:lnTo>
                  <a:lnTo>
                    <a:pt x="578040" y="158035"/>
                  </a:lnTo>
                  <a:lnTo>
                    <a:pt x="569785" y="153302"/>
                  </a:lnTo>
                  <a:lnTo>
                    <a:pt x="559054" y="151511"/>
                  </a:lnTo>
                  <a:close/>
                </a:path>
                <a:path w="585470" h="402589">
                  <a:moveTo>
                    <a:pt x="559054" y="271653"/>
                  </a:moveTo>
                  <a:lnTo>
                    <a:pt x="533019" y="271653"/>
                  </a:lnTo>
                  <a:lnTo>
                    <a:pt x="533019" y="344805"/>
                  </a:lnTo>
                  <a:lnTo>
                    <a:pt x="559054" y="344805"/>
                  </a:lnTo>
                  <a:lnTo>
                    <a:pt x="559054" y="271653"/>
                  </a:lnTo>
                  <a:close/>
                </a:path>
                <a:path w="585470" h="402589">
                  <a:moveTo>
                    <a:pt x="585216" y="193294"/>
                  </a:moveTo>
                  <a:lnTo>
                    <a:pt x="559054" y="193294"/>
                  </a:lnTo>
                  <a:lnTo>
                    <a:pt x="559054" y="240411"/>
                  </a:lnTo>
                  <a:lnTo>
                    <a:pt x="585216" y="240411"/>
                  </a:lnTo>
                  <a:lnTo>
                    <a:pt x="585216" y="193294"/>
                  </a:lnTo>
                  <a:close/>
                </a:path>
                <a:path w="585470" h="402589">
                  <a:moveTo>
                    <a:pt x="527685" y="78359"/>
                  </a:moveTo>
                  <a:lnTo>
                    <a:pt x="516213" y="81145"/>
                  </a:lnTo>
                  <a:lnTo>
                    <a:pt x="506206" y="88836"/>
                  </a:lnTo>
                  <a:lnTo>
                    <a:pt x="499127" y="100433"/>
                  </a:lnTo>
                  <a:lnTo>
                    <a:pt x="496443" y="114935"/>
                  </a:lnTo>
                  <a:lnTo>
                    <a:pt x="496443" y="125349"/>
                  </a:lnTo>
                  <a:lnTo>
                    <a:pt x="501650" y="130683"/>
                  </a:lnTo>
                  <a:lnTo>
                    <a:pt x="501650" y="135890"/>
                  </a:lnTo>
                  <a:lnTo>
                    <a:pt x="506857" y="135890"/>
                  </a:lnTo>
                  <a:lnTo>
                    <a:pt x="512063" y="141097"/>
                  </a:lnTo>
                  <a:lnTo>
                    <a:pt x="522478" y="146304"/>
                  </a:lnTo>
                  <a:lnTo>
                    <a:pt x="527685" y="146304"/>
                  </a:lnTo>
                  <a:lnTo>
                    <a:pt x="542240" y="143617"/>
                  </a:lnTo>
                  <a:lnTo>
                    <a:pt x="553831" y="136525"/>
                  </a:lnTo>
                  <a:lnTo>
                    <a:pt x="561492" y="126480"/>
                  </a:lnTo>
                  <a:lnTo>
                    <a:pt x="564261" y="114935"/>
                  </a:lnTo>
                  <a:lnTo>
                    <a:pt x="561492" y="100433"/>
                  </a:lnTo>
                  <a:lnTo>
                    <a:pt x="553831" y="88836"/>
                  </a:lnTo>
                  <a:lnTo>
                    <a:pt x="542240" y="81145"/>
                  </a:lnTo>
                  <a:lnTo>
                    <a:pt x="527685" y="78359"/>
                  </a:lnTo>
                  <a:close/>
                </a:path>
                <a:path w="585470" h="402589">
                  <a:moveTo>
                    <a:pt x="459867" y="135890"/>
                  </a:moveTo>
                  <a:lnTo>
                    <a:pt x="402336" y="135890"/>
                  </a:lnTo>
                  <a:lnTo>
                    <a:pt x="402336" y="266446"/>
                  </a:lnTo>
                  <a:lnTo>
                    <a:pt x="391922" y="266446"/>
                  </a:lnTo>
                  <a:lnTo>
                    <a:pt x="391922" y="376174"/>
                  </a:lnTo>
                  <a:lnTo>
                    <a:pt x="417957" y="376174"/>
                  </a:lnTo>
                  <a:lnTo>
                    <a:pt x="417957" y="282194"/>
                  </a:lnTo>
                  <a:lnTo>
                    <a:pt x="454533" y="282194"/>
                  </a:lnTo>
                  <a:lnTo>
                    <a:pt x="454533" y="188087"/>
                  </a:lnTo>
                  <a:lnTo>
                    <a:pt x="491109" y="188087"/>
                  </a:lnTo>
                  <a:lnTo>
                    <a:pt x="491109" y="161925"/>
                  </a:lnTo>
                  <a:lnTo>
                    <a:pt x="488424" y="151266"/>
                  </a:lnTo>
                  <a:lnTo>
                    <a:pt x="481345" y="143049"/>
                  </a:lnTo>
                  <a:lnTo>
                    <a:pt x="471338" y="137761"/>
                  </a:lnTo>
                  <a:lnTo>
                    <a:pt x="459867" y="135890"/>
                  </a:lnTo>
                  <a:close/>
                </a:path>
                <a:path w="585470" h="402589">
                  <a:moveTo>
                    <a:pt x="454533" y="282194"/>
                  </a:moveTo>
                  <a:lnTo>
                    <a:pt x="428498" y="282194"/>
                  </a:lnTo>
                  <a:lnTo>
                    <a:pt x="428498" y="376174"/>
                  </a:lnTo>
                  <a:lnTo>
                    <a:pt x="454533" y="376174"/>
                  </a:lnTo>
                  <a:lnTo>
                    <a:pt x="454533" y="282194"/>
                  </a:lnTo>
                  <a:close/>
                </a:path>
                <a:path w="585470" h="402589">
                  <a:moveTo>
                    <a:pt x="491109" y="188087"/>
                  </a:moveTo>
                  <a:lnTo>
                    <a:pt x="459867" y="188087"/>
                  </a:lnTo>
                  <a:lnTo>
                    <a:pt x="459867" y="245618"/>
                  </a:lnTo>
                  <a:lnTo>
                    <a:pt x="491109" y="245618"/>
                  </a:lnTo>
                  <a:lnTo>
                    <a:pt x="491109" y="188087"/>
                  </a:lnTo>
                  <a:close/>
                </a:path>
                <a:path w="585470" h="402589">
                  <a:moveTo>
                    <a:pt x="334391" y="167259"/>
                  </a:moveTo>
                  <a:lnTo>
                    <a:pt x="250825" y="167259"/>
                  </a:lnTo>
                  <a:lnTo>
                    <a:pt x="250825" y="402336"/>
                  </a:lnTo>
                  <a:lnTo>
                    <a:pt x="287400" y="402336"/>
                  </a:lnTo>
                  <a:lnTo>
                    <a:pt x="287400" y="287400"/>
                  </a:lnTo>
                  <a:lnTo>
                    <a:pt x="334391" y="287400"/>
                  </a:lnTo>
                  <a:lnTo>
                    <a:pt x="334391" y="167259"/>
                  </a:lnTo>
                  <a:close/>
                </a:path>
                <a:path w="585470" h="402589">
                  <a:moveTo>
                    <a:pt x="334391" y="287400"/>
                  </a:moveTo>
                  <a:lnTo>
                    <a:pt x="297815" y="287400"/>
                  </a:lnTo>
                  <a:lnTo>
                    <a:pt x="297815" y="402336"/>
                  </a:lnTo>
                  <a:lnTo>
                    <a:pt x="334391" y="402336"/>
                  </a:lnTo>
                  <a:lnTo>
                    <a:pt x="334391" y="287400"/>
                  </a:lnTo>
                  <a:close/>
                </a:path>
                <a:path w="585470" h="402589">
                  <a:moveTo>
                    <a:pt x="339598" y="109728"/>
                  </a:moveTo>
                  <a:lnTo>
                    <a:pt x="245618" y="109728"/>
                  </a:lnTo>
                  <a:lnTo>
                    <a:pt x="234072" y="112414"/>
                  </a:lnTo>
                  <a:lnTo>
                    <a:pt x="224028" y="119507"/>
                  </a:lnTo>
                  <a:lnTo>
                    <a:pt x="216935" y="129551"/>
                  </a:lnTo>
                  <a:lnTo>
                    <a:pt x="214249" y="141097"/>
                  </a:lnTo>
                  <a:lnTo>
                    <a:pt x="214249" y="245618"/>
                  </a:lnTo>
                  <a:lnTo>
                    <a:pt x="245618" y="245618"/>
                  </a:lnTo>
                  <a:lnTo>
                    <a:pt x="245618" y="167259"/>
                  </a:lnTo>
                  <a:lnTo>
                    <a:pt x="370967" y="167259"/>
                  </a:lnTo>
                  <a:lnTo>
                    <a:pt x="370967" y="141097"/>
                  </a:lnTo>
                  <a:lnTo>
                    <a:pt x="369012" y="129551"/>
                  </a:lnTo>
                  <a:lnTo>
                    <a:pt x="363140" y="119507"/>
                  </a:lnTo>
                  <a:lnTo>
                    <a:pt x="353339" y="112414"/>
                  </a:lnTo>
                  <a:lnTo>
                    <a:pt x="339598" y="109728"/>
                  </a:lnTo>
                  <a:close/>
                </a:path>
                <a:path w="585470" h="402589">
                  <a:moveTo>
                    <a:pt x="370967" y="167259"/>
                  </a:moveTo>
                  <a:lnTo>
                    <a:pt x="339598" y="167259"/>
                  </a:lnTo>
                  <a:lnTo>
                    <a:pt x="339598" y="245618"/>
                  </a:lnTo>
                  <a:lnTo>
                    <a:pt x="370967" y="245618"/>
                  </a:lnTo>
                  <a:lnTo>
                    <a:pt x="370967" y="167259"/>
                  </a:lnTo>
                  <a:close/>
                </a:path>
                <a:path w="585470" h="402589">
                  <a:moveTo>
                    <a:pt x="182880" y="188087"/>
                  </a:moveTo>
                  <a:lnTo>
                    <a:pt x="125349" y="188087"/>
                  </a:lnTo>
                  <a:lnTo>
                    <a:pt x="125349" y="376174"/>
                  </a:lnTo>
                  <a:lnTo>
                    <a:pt x="156718" y="376174"/>
                  </a:lnTo>
                  <a:lnTo>
                    <a:pt x="156718" y="282194"/>
                  </a:lnTo>
                  <a:lnTo>
                    <a:pt x="193294" y="282194"/>
                  </a:lnTo>
                  <a:lnTo>
                    <a:pt x="193294" y="266446"/>
                  </a:lnTo>
                  <a:lnTo>
                    <a:pt x="182880" y="266446"/>
                  </a:lnTo>
                  <a:lnTo>
                    <a:pt x="182880" y="188087"/>
                  </a:lnTo>
                  <a:close/>
                </a:path>
                <a:path w="585470" h="402589">
                  <a:moveTo>
                    <a:pt x="193294" y="282194"/>
                  </a:moveTo>
                  <a:lnTo>
                    <a:pt x="161925" y="282194"/>
                  </a:lnTo>
                  <a:lnTo>
                    <a:pt x="161925" y="376174"/>
                  </a:lnTo>
                  <a:lnTo>
                    <a:pt x="193294" y="376174"/>
                  </a:lnTo>
                  <a:lnTo>
                    <a:pt x="193294" y="282194"/>
                  </a:lnTo>
                  <a:close/>
                </a:path>
                <a:path w="585470" h="402589">
                  <a:moveTo>
                    <a:pt x="182880" y="135890"/>
                  </a:moveTo>
                  <a:lnTo>
                    <a:pt x="120142" y="135890"/>
                  </a:lnTo>
                  <a:lnTo>
                    <a:pt x="109483" y="137761"/>
                  </a:lnTo>
                  <a:lnTo>
                    <a:pt x="101266" y="143049"/>
                  </a:lnTo>
                  <a:lnTo>
                    <a:pt x="95978" y="151266"/>
                  </a:lnTo>
                  <a:lnTo>
                    <a:pt x="94107" y="161925"/>
                  </a:lnTo>
                  <a:lnTo>
                    <a:pt x="94107" y="245618"/>
                  </a:lnTo>
                  <a:lnTo>
                    <a:pt x="120142" y="245618"/>
                  </a:lnTo>
                  <a:lnTo>
                    <a:pt x="120142" y="188087"/>
                  </a:lnTo>
                  <a:lnTo>
                    <a:pt x="182880" y="188087"/>
                  </a:lnTo>
                  <a:lnTo>
                    <a:pt x="182880" y="135890"/>
                  </a:lnTo>
                  <a:close/>
                </a:path>
                <a:path w="585470" h="402589">
                  <a:moveTo>
                    <a:pt x="161925" y="46990"/>
                  </a:moveTo>
                  <a:lnTo>
                    <a:pt x="143599" y="49857"/>
                  </a:lnTo>
                  <a:lnTo>
                    <a:pt x="128666" y="58118"/>
                  </a:lnTo>
                  <a:lnTo>
                    <a:pt x="118616" y="71260"/>
                  </a:lnTo>
                  <a:lnTo>
                    <a:pt x="114935" y="88773"/>
                  </a:lnTo>
                  <a:lnTo>
                    <a:pt x="118616" y="104161"/>
                  </a:lnTo>
                  <a:lnTo>
                    <a:pt x="128666" y="117586"/>
                  </a:lnTo>
                  <a:lnTo>
                    <a:pt x="143599" y="127081"/>
                  </a:lnTo>
                  <a:lnTo>
                    <a:pt x="161925" y="130683"/>
                  </a:lnTo>
                  <a:lnTo>
                    <a:pt x="169808" y="129768"/>
                  </a:lnTo>
                  <a:lnTo>
                    <a:pt x="177657" y="127365"/>
                  </a:lnTo>
                  <a:lnTo>
                    <a:pt x="185481" y="123985"/>
                  </a:lnTo>
                  <a:lnTo>
                    <a:pt x="193294" y="120142"/>
                  </a:lnTo>
                  <a:lnTo>
                    <a:pt x="193294" y="114935"/>
                  </a:lnTo>
                  <a:lnTo>
                    <a:pt x="197137" y="107936"/>
                  </a:lnTo>
                  <a:lnTo>
                    <a:pt x="200517" y="101901"/>
                  </a:lnTo>
                  <a:lnTo>
                    <a:pt x="202920" y="95843"/>
                  </a:lnTo>
                  <a:lnTo>
                    <a:pt x="203835" y="88773"/>
                  </a:lnTo>
                  <a:lnTo>
                    <a:pt x="200233" y="71260"/>
                  </a:lnTo>
                  <a:lnTo>
                    <a:pt x="190738" y="58118"/>
                  </a:lnTo>
                  <a:lnTo>
                    <a:pt x="177313" y="49857"/>
                  </a:lnTo>
                  <a:lnTo>
                    <a:pt x="161925" y="46990"/>
                  </a:lnTo>
                  <a:close/>
                </a:path>
                <a:path w="585470" h="402589">
                  <a:moveTo>
                    <a:pt x="423291" y="46990"/>
                  </a:moveTo>
                  <a:lnTo>
                    <a:pt x="405705" y="49857"/>
                  </a:lnTo>
                  <a:lnTo>
                    <a:pt x="392525" y="58118"/>
                  </a:lnTo>
                  <a:lnTo>
                    <a:pt x="384250" y="71260"/>
                  </a:lnTo>
                  <a:lnTo>
                    <a:pt x="381381" y="88773"/>
                  </a:lnTo>
                  <a:lnTo>
                    <a:pt x="381464" y="95843"/>
                  </a:lnTo>
                  <a:lnTo>
                    <a:pt x="382047" y="101901"/>
                  </a:lnTo>
                  <a:lnTo>
                    <a:pt x="383631" y="107936"/>
                  </a:lnTo>
                  <a:lnTo>
                    <a:pt x="386715" y="114935"/>
                  </a:lnTo>
                  <a:lnTo>
                    <a:pt x="391922" y="114935"/>
                  </a:lnTo>
                  <a:lnTo>
                    <a:pt x="391922" y="120142"/>
                  </a:lnTo>
                  <a:lnTo>
                    <a:pt x="399734" y="123985"/>
                  </a:lnTo>
                  <a:lnTo>
                    <a:pt x="407558" y="127365"/>
                  </a:lnTo>
                  <a:lnTo>
                    <a:pt x="415407" y="129768"/>
                  </a:lnTo>
                  <a:lnTo>
                    <a:pt x="423291" y="130683"/>
                  </a:lnTo>
                  <a:lnTo>
                    <a:pt x="438606" y="127081"/>
                  </a:lnTo>
                  <a:lnTo>
                    <a:pt x="451993" y="117586"/>
                  </a:lnTo>
                  <a:lnTo>
                    <a:pt x="461474" y="104161"/>
                  </a:lnTo>
                  <a:lnTo>
                    <a:pt x="465074" y="88773"/>
                  </a:lnTo>
                  <a:lnTo>
                    <a:pt x="461474" y="71260"/>
                  </a:lnTo>
                  <a:lnTo>
                    <a:pt x="451993" y="58118"/>
                  </a:lnTo>
                  <a:lnTo>
                    <a:pt x="438606" y="49857"/>
                  </a:lnTo>
                  <a:lnTo>
                    <a:pt x="423291" y="46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52800" y="3477639"/>
            <a:ext cx="5092700" cy="7880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  <a:tabLst>
                <a:tab pos="1485265" algn="l"/>
                <a:tab pos="2971165" algn="l"/>
                <a:tab pos="4457065" algn="l"/>
              </a:tabLst>
            </a:pPr>
            <a:r>
              <a:rPr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课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	程	简	介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9141462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4400" b="1" u="none" dirty="0" smtClean="0">
                <a:solidFill>
                  <a:srgbClr val="FFFFFF"/>
                </a:solidFill>
                <a:latin typeface="微软雅黑"/>
                <a:cs typeface="微软雅黑"/>
              </a:rPr>
              <a:t>R</a:t>
            </a:r>
            <a:r>
              <a:rPr lang="zh-CN" altLang="en-US" sz="4400" b="1" u="none" dirty="0" smtClean="0">
                <a:solidFill>
                  <a:srgbClr val="FFFFFF"/>
                </a:solidFill>
                <a:latin typeface="微软雅黑"/>
                <a:cs typeface="微软雅黑"/>
              </a:rPr>
              <a:t>语言结果重用方式：</a:t>
            </a:r>
            <a:endParaRPr sz="44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2000" y="1300709"/>
            <a:ext cx="10515600" cy="5557291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lm(</a:t>
            </a:r>
            <a:r>
              <a:rPr lang="en-US" altLang="zh-CN"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mpg~wt</a:t>
            </a:r>
            <a:r>
              <a:rPr lang="en-US" altLang="zh-CN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, data=</a:t>
            </a:r>
            <a:r>
              <a:rPr lang="en-US" altLang="zh-CN" sz="2800" b="1" spc="-5" dirty="0" err="1">
                <a:solidFill>
                  <a:srgbClr val="FFFFFF"/>
                </a:solidFill>
                <a:latin typeface="微软雅黑"/>
                <a:cs typeface="微软雅黑"/>
              </a:rPr>
              <a:t>mtcars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Call: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lm(formula = mpg ~ </a:t>
            </a:r>
            <a:r>
              <a:rPr lang="en-US" altLang="zh-CN" sz="2400" b="1" spc="-5" dirty="0" err="1">
                <a:solidFill>
                  <a:srgbClr val="00B050"/>
                </a:solidFill>
                <a:latin typeface="微软雅黑"/>
                <a:cs typeface="微软雅黑"/>
              </a:rPr>
              <a:t>wt</a:t>
            </a: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, data = </a:t>
            </a:r>
            <a:r>
              <a:rPr lang="en-US" altLang="zh-CN" sz="2400" b="1" spc="-5" dirty="0" err="1">
                <a:solidFill>
                  <a:srgbClr val="00B050"/>
                </a:solidFill>
                <a:latin typeface="微软雅黑"/>
                <a:cs typeface="微软雅黑"/>
              </a:rPr>
              <a:t>mtcars</a:t>
            </a: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400" b="1" spc="-5" dirty="0" smtClean="0">
                <a:solidFill>
                  <a:srgbClr val="00B050"/>
                </a:solidFill>
                <a:latin typeface="微软雅黑"/>
                <a:cs typeface="微软雅黑"/>
              </a:rPr>
              <a:t>Coefficients</a:t>
            </a: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(Intercept)           </a:t>
            </a:r>
            <a:r>
              <a:rPr lang="en-US" altLang="zh-CN" sz="2400" b="1" spc="-5" dirty="0" err="1">
                <a:solidFill>
                  <a:srgbClr val="00B050"/>
                </a:solidFill>
                <a:latin typeface="微软雅黑"/>
                <a:cs typeface="微软雅黑"/>
              </a:rPr>
              <a:t>wt</a:t>
            </a: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  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400" b="1" spc="-5" dirty="0">
                <a:solidFill>
                  <a:srgbClr val="00B050"/>
                </a:solidFill>
                <a:latin typeface="微软雅黑"/>
                <a:cs typeface="微软雅黑"/>
              </a:rPr>
              <a:t>     37.285       -5.344 </a:t>
            </a:r>
            <a:endParaRPr lang="en-US" altLang="zh-CN" sz="2400" b="1" spc="-5" dirty="0" smtClean="0">
              <a:solidFill>
                <a:srgbClr val="00B050"/>
              </a:solidFill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sz="2800" b="1" dirty="0" err="1">
                <a:solidFill>
                  <a:srgbClr val="FF0000"/>
                </a:solidFill>
                <a:latin typeface="微软雅黑"/>
                <a:cs typeface="微软雅黑"/>
              </a:rPr>
              <a:t>lmfit</a:t>
            </a:r>
            <a:r>
              <a:rPr lang="en-US" sz="2800" b="1" dirty="0">
                <a:solidFill>
                  <a:srgbClr val="FF0000"/>
                </a:solidFill>
                <a:latin typeface="微软雅黑"/>
                <a:cs typeface="微软雅黑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微软雅黑"/>
                <a:cs typeface="微软雅黑"/>
              </a:rPr>
              <a:t>&lt;- lm(</a:t>
            </a:r>
            <a:r>
              <a:rPr lang="en-US" sz="2800" b="1" dirty="0" err="1">
                <a:solidFill>
                  <a:schemeClr val="bg1"/>
                </a:solidFill>
                <a:latin typeface="微软雅黑"/>
                <a:cs typeface="微软雅黑"/>
              </a:rPr>
              <a:t>mpg~wt</a:t>
            </a:r>
            <a:r>
              <a:rPr lang="en-US" sz="2800" b="1" dirty="0">
                <a:solidFill>
                  <a:schemeClr val="bg1"/>
                </a:solidFill>
                <a:latin typeface="微软雅黑"/>
                <a:cs typeface="微软雅黑"/>
              </a:rPr>
              <a:t>, data=</a:t>
            </a:r>
            <a:r>
              <a:rPr lang="en-US" sz="2800" b="1" dirty="0" err="1">
                <a:solidFill>
                  <a:schemeClr val="bg1"/>
                </a:solidFill>
                <a:latin typeface="微软雅黑"/>
                <a:cs typeface="微软雅黑"/>
              </a:rPr>
              <a:t>mtcars</a:t>
            </a:r>
            <a:r>
              <a:rPr lang="en-US" sz="2800" b="1" dirty="0" smtClean="0">
                <a:solidFill>
                  <a:schemeClr val="bg1"/>
                </a:solidFill>
                <a:latin typeface="微软雅黑"/>
                <a:cs typeface="微软雅黑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r>
              <a:rPr lang="en-US" altLang="zh-CN" sz="2800" b="1" dirty="0">
                <a:solidFill>
                  <a:schemeClr val="bg1"/>
                </a:solidFill>
              </a:rPr>
              <a:t>summary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( </a:t>
            </a:r>
            <a:r>
              <a:rPr lang="en-US" altLang="zh-CN" sz="2800" b="1" dirty="0" err="1" smtClean="0">
                <a:solidFill>
                  <a:srgbClr val="C00000"/>
                </a:solidFill>
              </a:rPr>
              <a:t>lmfit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 )</a:t>
            </a:r>
            <a:endParaRPr lang="en-US" sz="2800" b="1" dirty="0" smtClean="0">
              <a:solidFill>
                <a:schemeClr val="bg1"/>
              </a:solidFill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endParaRPr lang="en-US" sz="2800" dirty="0">
              <a:latin typeface="微软雅黑"/>
              <a:cs typeface="微软雅黑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1300" algn="l"/>
              </a:tabLst>
            </a:pPr>
            <a:endParaRPr sz="28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236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3500" y="819911"/>
            <a:ext cx="1847088" cy="18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1048511"/>
            <a:ext cx="1390650" cy="1390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2664" y="1000760"/>
            <a:ext cx="1510284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3391" y="1574291"/>
            <a:ext cx="585470" cy="402590"/>
          </a:xfrm>
          <a:custGeom>
            <a:avLst/>
            <a:gdLst/>
            <a:ahLst/>
            <a:cxnLst/>
            <a:rect l="l" t="t" r="r" b="b"/>
            <a:pathLst>
              <a:path w="585470" h="402589">
                <a:moveTo>
                  <a:pt x="292608" y="0"/>
                </a:moveTo>
                <a:lnTo>
                  <a:pt x="273415" y="3762"/>
                </a:lnTo>
                <a:lnTo>
                  <a:pt x="256698" y="14382"/>
                </a:lnTo>
                <a:lnTo>
                  <a:pt x="244887" y="30861"/>
                </a:lnTo>
                <a:lnTo>
                  <a:pt x="240411" y="52197"/>
                </a:lnTo>
                <a:lnTo>
                  <a:pt x="244887" y="71409"/>
                </a:lnTo>
                <a:lnTo>
                  <a:pt x="256698" y="88169"/>
                </a:lnTo>
                <a:lnTo>
                  <a:pt x="273415" y="100024"/>
                </a:lnTo>
                <a:lnTo>
                  <a:pt x="292608" y="104521"/>
                </a:lnTo>
                <a:lnTo>
                  <a:pt x="313997" y="100024"/>
                </a:lnTo>
                <a:lnTo>
                  <a:pt x="330469" y="88169"/>
                </a:lnTo>
                <a:lnTo>
                  <a:pt x="341060" y="71409"/>
                </a:lnTo>
                <a:lnTo>
                  <a:pt x="344805" y="52197"/>
                </a:lnTo>
                <a:lnTo>
                  <a:pt x="341060" y="30861"/>
                </a:lnTo>
                <a:lnTo>
                  <a:pt x="330469" y="14382"/>
                </a:lnTo>
                <a:lnTo>
                  <a:pt x="313997" y="3762"/>
                </a:lnTo>
                <a:lnTo>
                  <a:pt x="292608" y="0"/>
                </a:lnTo>
                <a:close/>
              </a:path>
              <a:path w="585470" h="402589">
                <a:moveTo>
                  <a:pt x="67945" y="193294"/>
                </a:moveTo>
                <a:lnTo>
                  <a:pt x="20955" y="193294"/>
                </a:lnTo>
                <a:lnTo>
                  <a:pt x="20955" y="344805"/>
                </a:lnTo>
                <a:lnTo>
                  <a:pt x="46990" y="344805"/>
                </a:lnTo>
                <a:lnTo>
                  <a:pt x="46990" y="271653"/>
                </a:lnTo>
                <a:lnTo>
                  <a:pt x="78359" y="271653"/>
                </a:lnTo>
                <a:lnTo>
                  <a:pt x="78359" y="256032"/>
                </a:lnTo>
                <a:lnTo>
                  <a:pt x="67945" y="256032"/>
                </a:lnTo>
                <a:lnTo>
                  <a:pt x="67945" y="193294"/>
                </a:lnTo>
                <a:close/>
              </a:path>
              <a:path w="585470" h="402589">
                <a:moveTo>
                  <a:pt x="78359" y="271653"/>
                </a:moveTo>
                <a:lnTo>
                  <a:pt x="52197" y="271653"/>
                </a:lnTo>
                <a:lnTo>
                  <a:pt x="52197" y="344805"/>
                </a:lnTo>
                <a:lnTo>
                  <a:pt x="78359" y="344805"/>
                </a:lnTo>
                <a:lnTo>
                  <a:pt x="78359" y="271653"/>
                </a:lnTo>
                <a:close/>
              </a:path>
              <a:path w="585470" h="402589">
                <a:moveTo>
                  <a:pt x="67945" y="151511"/>
                </a:moveTo>
                <a:lnTo>
                  <a:pt x="20955" y="151511"/>
                </a:lnTo>
                <a:lnTo>
                  <a:pt x="11037" y="153302"/>
                </a:lnTo>
                <a:lnTo>
                  <a:pt x="4572" y="158035"/>
                </a:lnTo>
                <a:lnTo>
                  <a:pt x="1059" y="164744"/>
                </a:lnTo>
                <a:lnTo>
                  <a:pt x="0" y="172466"/>
                </a:lnTo>
                <a:lnTo>
                  <a:pt x="0" y="240411"/>
                </a:lnTo>
                <a:lnTo>
                  <a:pt x="20955" y="240411"/>
                </a:lnTo>
                <a:lnTo>
                  <a:pt x="20955" y="193294"/>
                </a:lnTo>
                <a:lnTo>
                  <a:pt x="67945" y="193294"/>
                </a:lnTo>
                <a:lnTo>
                  <a:pt x="67945" y="151511"/>
                </a:lnTo>
                <a:close/>
              </a:path>
              <a:path w="585470" h="402589">
                <a:moveTo>
                  <a:pt x="52197" y="78359"/>
                </a:moveTo>
                <a:lnTo>
                  <a:pt x="37695" y="81145"/>
                </a:lnTo>
                <a:lnTo>
                  <a:pt x="26098" y="88836"/>
                </a:lnTo>
                <a:lnTo>
                  <a:pt x="18407" y="100433"/>
                </a:lnTo>
                <a:lnTo>
                  <a:pt x="15621" y="114935"/>
                </a:lnTo>
                <a:lnTo>
                  <a:pt x="18407" y="126480"/>
                </a:lnTo>
                <a:lnTo>
                  <a:pt x="26098" y="136525"/>
                </a:lnTo>
                <a:lnTo>
                  <a:pt x="37695" y="143617"/>
                </a:lnTo>
                <a:lnTo>
                  <a:pt x="52197" y="146304"/>
                </a:lnTo>
                <a:lnTo>
                  <a:pt x="62737" y="146304"/>
                </a:lnTo>
                <a:lnTo>
                  <a:pt x="73152" y="135890"/>
                </a:lnTo>
                <a:lnTo>
                  <a:pt x="78359" y="135890"/>
                </a:lnTo>
                <a:lnTo>
                  <a:pt x="78359" y="130683"/>
                </a:lnTo>
                <a:lnTo>
                  <a:pt x="83566" y="125349"/>
                </a:lnTo>
                <a:lnTo>
                  <a:pt x="83566" y="114935"/>
                </a:lnTo>
                <a:lnTo>
                  <a:pt x="80879" y="100433"/>
                </a:lnTo>
                <a:lnTo>
                  <a:pt x="73787" y="88836"/>
                </a:lnTo>
                <a:lnTo>
                  <a:pt x="63742" y="81145"/>
                </a:lnTo>
                <a:lnTo>
                  <a:pt x="52197" y="78359"/>
                </a:lnTo>
                <a:close/>
              </a:path>
              <a:path w="585470" h="402589">
                <a:moveTo>
                  <a:pt x="559054" y="151511"/>
                </a:moveTo>
                <a:lnTo>
                  <a:pt x="512063" y="151511"/>
                </a:lnTo>
                <a:lnTo>
                  <a:pt x="512063" y="256032"/>
                </a:lnTo>
                <a:lnTo>
                  <a:pt x="501650" y="256032"/>
                </a:lnTo>
                <a:lnTo>
                  <a:pt x="501650" y="344805"/>
                </a:lnTo>
                <a:lnTo>
                  <a:pt x="527685" y="344805"/>
                </a:lnTo>
                <a:lnTo>
                  <a:pt x="527685" y="271653"/>
                </a:lnTo>
                <a:lnTo>
                  <a:pt x="559054" y="271653"/>
                </a:lnTo>
                <a:lnTo>
                  <a:pt x="559054" y="193294"/>
                </a:lnTo>
                <a:lnTo>
                  <a:pt x="585216" y="193294"/>
                </a:lnTo>
                <a:lnTo>
                  <a:pt x="585216" y="172466"/>
                </a:lnTo>
                <a:lnTo>
                  <a:pt x="583342" y="164744"/>
                </a:lnTo>
                <a:lnTo>
                  <a:pt x="578040" y="158035"/>
                </a:lnTo>
                <a:lnTo>
                  <a:pt x="569785" y="153302"/>
                </a:lnTo>
                <a:lnTo>
                  <a:pt x="559054" y="151511"/>
                </a:lnTo>
                <a:close/>
              </a:path>
              <a:path w="585470" h="402589">
                <a:moveTo>
                  <a:pt x="559054" y="271653"/>
                </a:moveTo>
                <a:lnTo>
                  <a:pt x="533019" y="271653"/>
                </a:lnTo>
                <a:lnTo>
                  <a:pt x="533019" y="344805"/>
                </a:lnTo>
                <a:lnTo>
                  <a:pt x="559054" y="344805"/>
                </a:lnTo>
                <a:lnTo>
                  <a:pt x="559054" y="271653"/>
                </a:lnTo>
                <a:close/>
              </a:path>
              <a:path w="585470" h="402589">
                <a:moveTo>
                  <a:pt x="585216" y="193294"/>
                </a:moveTo>
                <a:lnTo>
                  <a:pt x="559054" y="193294"/>
                </a:lnTo>
                <a:lnTo>
                  <a:pt x="559054" y="240411"/>
                </a:lnTo>
                <a:lnTo>
                  <a:pt x="585216" y="240411"/>
                </a:lnTo>
                <a:lnTo>
                  <a:pt x="585216" y="193294"/>
                </a:lnTo>
                <a:close/>
              </a:path>
              <a:path w="585470" h="402589">
                <a:moveTo>
                  <a:pt x="527685" y="78359"/>
                </a:moveTo>
                <a:lnTo>
                  <a:pt x="516213" y="81145"/>
                </a:lnTo>
                <a:lnTo>
                  <a:pt x="506206" y="88836"/>
                </a:lnTo>
                <a:lnTo>
                  <a:pt x="499127" y="100433"/>
                </a:lnTo>
                <a:lnTo>
                  <a:pt x="496443" y="114935"/>
                </a:lnTo>
                <a:lnTo>
                  <a:pt x="496443" y="125349"/>
                </a:lnTo>
                <a:lnTo>
                  <a:pt x="501650" y="130683"/>
                </a:lnTo>
                <a:lnTo>
                  <a:pt x="501650" y="135890"/>
                </a:lnTo>
                <a:lnTo>
                  <a:pt x="506857" y="135890"/>
                </a:lnTo>
                <a:lnTo>
                  <a:pt x="512063" y="141097"/>
                </a:lnTo>
                <a:lnTo>
                  <a:pt x="522478" y="146304"/>
                </a:lnTo>
                <a:lnTo>
                  <a:pt x="527685" y="146304"/>
                </a:lnTo>
                <a:lnTo>
                  <a:pt x="542240" y="143617"/>
                </a:lnTo>
                <a:lnTo>
                  <a:pt x="553831" y="136525"/>
                </a:lnTo>
                <a:lnTo>
                  <a:pt x="561492" y="126480"/>
                </a:lnTo>
                <a:lnTo>
                  <a:pt x="564261" y="114935"/>
                </a:lnTo>
                <a:lnTo>
                  <a:pt x="561492" y="100433"/>
                </a:lnTo>
                <a:lnTo>
                  <a:pt x="553831" y="88836"/>
                </a:lnTo>
                <a:lnTo>
                  <a:pt x="542240" y="81145"/>
                </a:lnTo>
                <a:lnTo>
                  <a:pt x="527685" y="78359"/>
                </a:lnTo>
                <a:close/>
              </a:path>
              <a:path w="585470" h="402589">
                <a:moveTo>
                  <a:pt x="459867" y="135890"/>
                </a:moveTo>
                <a:lnTo>
                  <a:pt x="402336" y="135890"/>
                </a:lnTo>
                <a:lnTo>
                  <a:pt x="402336" y="266446"/>
                </a:lnTo>
                <a:lnTo>
                  <a:pt x="391922" y="266446"/>
                </a:lnTo>
                <a:lnTo>
                  <a:pt x="391922" y="376174"/>
                </a:lnTo>
                <a:lnTo>
                  <a:pt x="417957" y="376174"/>
                </a:lnTo>
                <a:lnTo>
                  <a:pt x="417957" y="282194"/>
                </a:lnTo>
                <a:lnTo>
                  <a:pt x="454533" y="282194"/>
                </a:lnTo>
                <a:lnTo>
                  <a:pt x="454533" y="188087"/>
                </a:lnTo>
                <a:lnTo>
                  <a:pt x="491109" y="188087"/>
                </a:lnTo>
                <a:lnTo>
                  <a:pt x="491109" y="161925"/>
                </a:lnTo>
                <a:lnTo>
                  <a:pt x="488424" y="151266"/>
                </a:lnTo>
                <a:lnTo>
                  <a:pt x="481345" y="143049"/>
                </a:lnTo>
                <a:lnTo>
                  <a:pt x="471338" y="137761"/>
                </a:lnTo>
                <a:lnTo>
                  <a:pt x="459867" y="135890"/>
                </a:lnTo>
                <a:close/>
              </a:path>
              <a:path w="585470" h="402589">
                <a:moveTo>
                  <a:pt x="454533" y="282194"/>
                </a:moveTo>
                <a:lnTo>
                  <a:pt x="428498" y="282194"/>
                </a:lnTo>
                <a:lnTo>
                  <a:pt x="428498" y="376174"/>
                </a:lnTo>
                <a:lnTo>
                  <a:pt x="454533" y="376174"/>
                </a:lnTo>
                <a:lnTo>
                  <a:pt x="454533" y="282194"/>
                </a:lnTo>
                <a:close/>
              </a:path>
              <a:path w="585470" h="402589">
                <a:moveTo>
                  <a:pt x="491109" y="188087"/>
                </a:moveTo>
                <a:lnTo>
                  <a:pt x="459867" y="188087"/>
                </a:lnTo>
                <a:lnTo>
                  <a:pt x="459867" y="245618"/>
                </a:lnTo>
                <a:lnTo>
                  <a:pt x="491109" y="245618"/>
                </a:lnTo>
                <a:lnTo>
                  <a:pt x="491109" y="188087"/>
                </a:lnTo>
                <a:close/>
              </a:path>
              <a:path w="585470" h="402589">
                <a:moveTo>
                  <a:pt x="334391" y="167259"/>
                </a:moveTo>
                <a:lnTo>
                  <a:pt x="250825" y="167259"/>
                </a:lnTo>
                <a:lnTo>
                  <a:pt x="250825" y="402336"/>
                </a:lnTo>
                <a:lnTo>
                  <a:pt x="287400" y="402336"/>
                </a:lnTo>
                <a:lnTo>
                  <a:pt x="287400" y="287400"/>
                </a:lnTo>
                <a:lnTo>
                  <a:pt x="334391" y="287400"/>
                </a:lnTo>
                <a:lnTo>
                  <a:pt x="334391" y="167259"/>
                </a:lnTo>
                <a:close/>
              </a:path>
              <a:path w="585470" h="402589">
                <a:moveTo>
                  <a:pt x="334391" y="287400"/>
                </a:moveTo>
                <a:lnTo>
                  <a:pt x="297815" y="287400"/>
                </a:lnTo>
                <a:lnTo>
                  <a:pt x="297815" y="402336"/>
                </a:lnTo>
                <a:lnTo>
                  <a:pt x="334391" y="402336"/>
                </a:lnTo>
                <a:lnTo>
                  <a:pt x="334391" y="287400"/>
                </a:lnTo>
                <a:close/>
              </a:path>
              <a:path w="585470" h="402589">
                <a:moveTo>
                  <a:pt x="339598" y="109728"/>
                </a:moveTo>
                <a:lnTo>
                  <a:pt x="245618" y="109728"/>
                </a:lnTo>
                <a:lnTo>
                  <a:pt x="234072" y="112414"/>
                </a:lnTo>
                <a:lnTo>
                  <a:pt x="224028" y="119507"/>
                </a:lnTo>
                <a:lnTo>
                  <a:pt x="216935" y="129551"/>
                </a:lnTo>
                <a:lnTo>
                  <a:pt x="214249" y="141097"/>
                </a:lnTo>
                <a:lnTo>
                  <a:pt x="214249" y="245618"/>
                </a:lnTo>
                <a:lnTo>
                  <a:pt x="245618" y="245618"/>
                </a:lnTo>
                <a:lnTo>
                  <a:pt x="245618" y="167259"/>
                </a:lnTo>
                <a:lnTo>
                  <a:pt x="370967" y="167259"/>
                </a:lnTo>
                <a:lnTo>
                  <a:pt x="370967" y="141097"/>
                </a:lnTo>
                <a:lnTo>
                  <a:pt x="369012" y="129551"/>
                </a:lnTo>
                <a:lnTo>
                  <a:pt x="363140" y="119507"/>
                </a:lnTo>
                <a:lnTo>
                  <a:pt x="353339" y="112414"/>
                </a:lnTo>
                <a:lnTo>
                  <a:pt x="339598" y="109728"/>
                </a:lnTo>
                <a:close/>
              </a:path>
              <a:path w="585470" h="402589">
                <a:moveTo>
                  <a:pt x="370967" y="167259"/>
                </a:moveTo>
                <a:lnTo>
                  <a:pt x="339598" y="167259"/>
                </a:lnTo>
                <a:lnTo>
                  <a:pt x="339598" y="245618"/>
                </a:lnTo>
                <a:lnTo>
                  <a:pt x="370967" y="245618"/>
                </a:lnTo>
                <a:lnTo>
                  <a:pt x="370967" y="167259"/>
                </a:lnTo>
                <a:close/>
              </a:path>
              <a:path w="585470" h="402589">
                <a:moveTo>
                  <a:pt x="182880" y="188087"/>
                </a:moveTo>
                <a:lnTo>
                  <a:pt x="125349" y="188087"/>
                </a:lnTo>
                <a:lnTo>
                  <a:pt x="125349" y="376174"/>
                </a:lnTo>
                <a:lnTo>
                  <a:pt x="156718" y="376174"/>
                </a:lnTo>
                <a:lnTo>
                  <a:pt x="156718" y="282194"/>
                </a:lnTo>
                <a:lnTo>
                  <a:pt x="193294" y="282194"/>
                </a:lnTo>
                <a:lnTo>
                  <a:pt x="193294" y="266446"/>
                </a:lnTo>
                <a:lnTo>
                  <a:pt x="182880" y="266446"/>
                </a:lnTo>
                <a:lnTo>
                  <a:pt x="182880" y="188087"/>
                </a:lnTo>
                <a:close/>
              </a:path>
              <a:path w="585470" h="402589">
                <a:moveTo>
                  <a:pt x="193294" y="282194"/>
                </a:moveTo>
                <a:lnTo>
                  <a:pt x="161925" y="282194"/>
                </a:lnTo>
                <a:lnTo>
                  <a:pt x="161925" y="376174"/>
                </a:lnTo>
                <a:lnTo>
                  <a:pt x="193294" y="376174"/>
                </a:lnTo>
                <a:lnTo>
                  <a:pt x="193294" y="282194"/>
                </a:lnTo>
                <a:close/>
              </a:path>
              <a:path w="585470" h="402589">
                <a:moveTo>
                  <a:pt x="182880" y="135890"/>
                </a:moveTo>
                <a:lnTo>
                  <a:pt x="120142" y="135890"/>
                </a:lnTo>
                <a:lnTo>
                  <a:pt x="109483" y="137761"/>
                </a:lnTo>
                <a:lnTo>
                  <a:pt x="101266" y="143049"/>
                </a:lnTo>
                <a:lnTo>
                  <a:pt x="95978" y="151266"/>
                </a:lnTo>
                <a:lnTo>
                  <a:pt x="94107" y="161925"/>
                </a:lnTo>
                <a:lnTo>
                  <a:pt x="94107" y="245618"/>
                </a:lnTo>
                <a:lnTo>
                  <a:pt x="120142" y="245618"/>
                </a:lnTo>
                <a:lnTo>
                  <a:pt x="120142" y="188087"/>
                </a:lnTo>
                <a:lnTo>
                  <a:pt x="182880" y="188087"/>
                </a:lnTo>
                <a:lnTo>
                  <a:pt x="182880" y="135890"/>
                </a:lnTo>
                <a:close/>
              </a:path>
              <a:path w="585470" h="402589">
                <a:moveTo>
                  <a:pt x="161925" y="46990"/>
                </a:moveTo>
                <a:lnTo>
                  <a:pt x="143599" y="49857"/>
                </a:lnTo>
                <a:lnTo>
                  <a:pt x="128666" y="58118"/>
                </a:lnTo>
                <a:lnTo>
                  <a:pt x="118616" y="71260"/>
                </a:lnTo>
                <a:lnTo>
                  <a:pt x="114935" y="88773"/>
                </a:lnTo>
                <a:lnTo>
                  <a:pt x="118616" y="104161"/>
                </a:lnTo>
                <a:lnTo>
                  <a:pt x="128666" y="117586"/>
                </a:lnTo>
                <a:lnTo>
                  <a:pt x="143599" y="127081"/>
                </a:lnTo>
                <a:lnTo>
                  <a:pt x="161925" y="130683"/>
                </a:lnTo>
                <a:lnTo>
                  <a:pt x="169808" y="129768"/>
                </a:lnTo>
                <a:lnTo>
                  <a:pt x="177657" y="127365"/>
                </a:lnTo>
                <a:lnTo>
                  <a:pt x="185481" y="123985"/>
                </a:lnTo>
                <a:lnTo>
                  <a:pt x="193294" y="120142"/>
                </a:lnTo>
                <a:lnTo>
                  <a:pt x="193294" y="114935"/>
                </a:lnTo>
                <a:lnTo>
                  <a:pt x="197137" y="107936"/>
                </a:lnTo>
                <a:lnTo>
                  <a:pt x="200517" y="101901"/>
                </a:lnTo>
                <a:lnTo>
                  <a:pt x="202920" y="95843"/>
                </a:lnTo>
                <a:lnTo>
                  <a:pt x="203835" y="88773"/>
                </a:lnTo>
                <a:lnTo>
                  <a:pt x="200233" y="71260"/>
                </a:lnTo>
                <a:lnTo>
                  <a:pt x="190738" y="58118"/>
                </a:lnTo>
                <a:lnTo>
                  <a:pt x="177313" y="49857"/>
                </a:lnTo>
                <a:lnTo>
                  <a:pt x="161925" y="46990"/>
                </a:lnTo>
                <a:close/>
              </a:path>
              <a:path w="585470" h="402589">
                <a:moveTo>
                  <a:pt x="423291" y="46990"/>
                </a:moveTo>
                <a:lnTo>
                  <a:pt x="405705" y="49857"/>
                </a:lnTo>
                <a:lnTo>
                  <a:pt x="392525" y="58118"/>
                </a:lnTo>
                <a:lnTo>
                  <a:pt x="384250" y="71260"/>
                </a:lnTo>
                <a:lnTo>
                  <a:pt x="381381" y="88773"/>
                </a:lnTo>
                <a:lnTo>
                  <a:pt x="381464" y="95843"/>
                </a:lnTo>
                <a:lnTo>
                  <a:pt x="382047" y="101901"/>
                </a:lnTo>
                <a:lnTo>
                  <a:pt x="383631" y="107936"/>
                </a:lnTo>
                <a:lnTo>
                  <a:pt x="386715" y="114935"/>
                </a:lnTo>
                <a:lnTo>
                  <a:pt x="391922" y="114935"/>
                </a:lnTo>
                <a:lnTo>
                  <a:pt x="391922" y="120142"/>
                </a:lnTo>
                <a:lnTo>
                  <a:pt x="399734" y="123985"/>
                </a:lnTo>
                <a:lnTo>
                  <a:pt x="407558" y="127365"/>
                </a:lnTo>
                <a:lnTo>
                  <a:pt x="415407" y="129768"/>
                </a:lnTo>
                <a:lnTo>
                  <a:pt x="423291" y="130683"/>
                </a:lnTo>
                <a:lnTo>
                  <a:pt x="438606" y="127081"/>
                </a:lnTo>
                <a:lnTo>
                  <a:pt x="451993" y="117586"/>
                </a:lnTo>
                <a:lnTo>
                  <a:pt x="461474" y="104161"/>
                </a:lnTo>
                <a:lnTo>
                  <a:pt x="465074" y="88773"/>
                </a:lnTo>
                <a:lnTo>
                  <a:pt x="461474" y="71260"/>
                </a:lnTo>
                <a:lnTo>
                  <a:pt x="451993" y="58118"/>
                </a:lnTo>
                <a:lnTo>
                  <a:pt x="438606" y="49857"/>
                </a:lnTo>
                <a:lnTo>
                  <a:pt x="423291" y="46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49776" y="3410837"/>
            <a:ext cx="50927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97965" algn="l"/>
                <a:tab pos="2983865" algn="l"/>
                <a:tab pos="4469765" algn="l"/>
              </a:tabLst>
            </a:pP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示	例	实	践</a:t>
            </a:r>
            <a:endParaRPr sz="48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127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2724"/>
            <a:ext cx="2823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spc="0" dirty="0">
                <a:solidFill>
                  <a:srgbClr val="FFFFFF"/>
                </a:solidFill>
                <a:latin typeface="微软雅黑"/>
                <a:cs typeface="微软雅黑"/>
              </a:rPr>
              <a:t>示例源代码</a:t>
            </a:r>
            <a:endParaRPr sz="440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16303"/>
            <a:ext cx="4465320" cy="36055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5"/>
              </a:spcBef>
            </a:pP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help.start()  </a:t>
            </a:r>
            <a:r>
              <a:rPr sz="2800" b="1" spc="-10" dirty="0">
                <a:solidFill>
                  <a:srgbClr val="FFFFFF"/>
                </a:solidFill>
                <a:latin typeface="微软雅黑"/>
                <a:cs typeface="微软雅黑"/>
              </a:rPr>
              <a:t>install.packages(“vcd”)  help(package=“vcd”)  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library(vcd)  help(Arthritis)</a:t>
            </a:r>
            <a:endParaRPr sz="2800" dirty="0">
              <a:latin typeface="微软雅黑"/>
              <a:cs typeface="微软雅黑"/>
            </a:endParaRPr>
          </a:p>
          <a:p>
            <a:pPr marL="12700" marR="1162685">
              <a:lnSpc>
                <a:spcPts val="4020"/>
              </a:lnSpc>
              <a:spcBef>
                <a:spcPts val="245"/>
              </a:spcBef>
            </a:pP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Arthritis  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example(Arthritis)</a:t>
            </a:r>
            <a:endParaRPr sz="2800" dirty="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2115" y="2001011"/>
            <a:ext cx="4899660" cy="3406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46752" y="2927680"/>
            <a:ext cx="261112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5150" algn="l"/>
              </a:tabLst>
            </a:pPr>
            <a:r>
              <a:rPr sz="6000" b="1" dirty="0">
                <a:solidFill>
                  <a:srgbClr val="FFFFFF"/>
                </a:solidFill>
                <a:latin typeface="微软雅黑"/>
                <a:cs typeface="微软雅黑"/>
              </a:rPr>
              <a:t>谢	谢</a:t>
            </a:r>
            <a:endParaRPr sz="6000">
              <a:latin typeface="微软雅黑"/>
              <a:cs typeface="微软雅黑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3848" y="2801111"/>
            <a:ext cx="7004684" cy="1257300"/>
          </a:xfrm>
          <a:custGeom>
            <a:avLst/>
            <a:gdLst/>
            <a:ahLst/>
            <a:cxnLst/>
            <a:rect l="l" t="t" r="r" b="b"/>
            <a:pathLst>
              <a:path w="7004684" h="1257300">
                <a:moveTo>
                  <a:pt x="0" y="1257300"/>
                </a:moveTo>
                <a:lnTo>
                  <a:pt x="7004304" y="1257300"/>
                </a:lnTo>
                <a:lnTo>
                  <a:pt x="7004304" y="0"/>
                </a:lnTo>
                <a:lnTo>
                  <a:pt x="0" y="0"/>
                </a:lnTo>
                <a:lnTo>
                  <a:pt x="0" y="12573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14400" y="762000"/>
            <a:ext cx="10209530" cy="4933402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课程讲解内容介绍</a:t>
            </a: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endParaRPr lang="zh-CN" altLang="en-US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课程考核方式</a:t>
            </a:r>
          </a:p>
          <a:p>
            <a:pPr marL="12700" marR="120014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r>
              <a:rPr lang="zh-CN" altLang="en-US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 期末考试：笔试</a:t>
            </a:r>
          </a:p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成绩构成：总成绩为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100%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，</a:t>
            </a: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marR="120014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      学习表现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10%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：包括学生回答问题、课堂讨论等</a:t>
            </a: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marR="120014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r>
              <a:rPr lang="en-US" altLang="zh-CN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     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平时作业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10%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：完成情况</a:t>
            </a: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marR="120014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r>
              <a:rPr lang="en-US" altLang="zh-CN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     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实验成绩占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10%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：操作、运行效果、报告</a:t>
            </a:r>
            <a:endParaRPr lang="en-US" altLang="zh-CN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12700" marR="120014">
              <a:lnSpc>
                <a:spcPts val="3030"/>
              </a:lnSpc>
              <a:spcBef>
                <a:spcPts val="470"/>
              </a:spcBef>
              <a:tabLst>
                <a:tab pos="241300" algn="l"/>
              </a:tabLst>
            </a:pPr>
            <a:r>
              <a:rPr lang="en-US" altLang="zh-CN"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           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期末成绩占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70%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：期末卷面成绩。</a:t>
            </a:r>
          </a:p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endParaRPr lang="zh-CN" altLang="en-US" sz="2800" b="1" spc="-5" dirty="0" smtClean="0">
              <a:solidFill>
                <a:srgbClr val="FFFFFF"/>
              </a:solidFill>
              <a:latin typeface="微软雅黑"/>
              <a:cs typeface="微软雅黑"/>
            </a:endParaRPr>
          </a:p>
          <a:p>
            <a:pPr marL="241300" marR="120014" indent="-228600">
              <a:lnSpc>
                <a:spcPts val="3030"/>
              </a:lnSpc>
              <a:spcBef>
                <a:spcPts val="470"/>
              </a:spcBef>
              <a:buFont typeface="Arial"/>
              <a:buChar char="•"/>
              <a:tabLst>
                <a:tab pos="241300" algn="l"/>
              </a:tabLst>
            </a:pP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课堂教学形式：讲解</a:t>
            </a:r>
            <a:r>
              <a:rPr lang="en-US" altLang="zh-CN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+</a:t>
            </a:r>
            <a:r>
              <a:rPr lang="zh-CN" altLang="en-US" sz="2800" b="1" spc="-5" dirty="0" smtClean="0">
                <a:solidFill>
                  <a:srgbClr val="FFFFFF"/>
                </a:solidFill>
                <a:latin typeface="微软雅黑"/>
                <a:cs typeface="微软雅黑"/>
              </a:rPr>
              <a:t>操作</a:t>
            </a:r>
            <a:endParaRPr lang="zh-CN" altLang="en-US" sz="2800" b="1" spc="-5" dirty="0">
              <a:solidFill>
                <a:srgbClr val="FFFFFF"/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1569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43500" y="819911"/>
            <a:ext cx="1847088" cy="1847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2100" y="1048511"/>
            <a:ext cx="1390650" cy="1390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12664" y="1000760"/>
            <a:ext cx="1510284" cy="1498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03391" y="1574291"/>
            <a:ext cx="585470" cy="402590"/>
          </a:xfrm>
          <a:custGeom>
            <a:avLst/>
            <a:gdLst/>
            <a:ahLst/>
            <a:cxnLst/>
            <a:rect l="l" t="t" r="r" b="b"/>
            <a:pathLst>
              <a:path w="585470" h="402589">
                <a:moveTo>
                  <a:pt x="292608" y="0"/>
                </a:moveTo>
                <a:lnTo>
                  <a:pt x="273415" y="3762"/>
                </a:lnTo>
                <a:lnTo>
                  <a:pt x="256698" y="14382"/>
                </a:lnTo>
                <a:lnTo>
                  <a:pt x="244887" y="30861"/>
                </a:lnTo>
                <a:lnTo>
                  <a:pt x="240411" y="52197"/>
                </a:lnTo>
                <a:lnTo>
                  <a:pt x="244887" y="71409"/>
                </a:lnTo>
                <a:lnTo>
                  <a:pt x="256698" y="88169"/>
                </a:lnTo>
                <a:lnTo>
                  <a:pt x="273415" y="100024"/>
                </a:lnTo>
                <a:lnTo>
                  <a:pt x="292608" y="104521"/>
                </a:lnTo>
                <a:lnTo>
                  <a:pt x="313997" y="100024"/>
                </a:lnTo>
                <a:lnTo>
                  <a:pt x="330469" y="88169"/>
                </a:lnTo>
                <a:lnTo>
                  <a:pt x="341060" y="71409"/>
                </a:lnTo>
                <a:lnTo>
                  <a:pt x="344805" y="52197"/>
                </a:lnTo>
                <a:lnTo>
                  <a:pt x="341060" y="30861"/>
                </a:lnTo>
                <a:lnTo>
                  <a:pt x="330469" y="14382"/>
                </a:lnTo>
                <a:lnTo>
                  <a:pt x="313997" y="3762"/>
                </a:lnTo>
                <a:lnTo>
                  <a:pt x="292608" y="0"/>
                </a:lnTo>
                <a:close/>
              </a:path>
              <a:path w="585470" h="402589">
                <a:moveTo>
                  <a:pt x="67945" y="193294"/>
                </a:moveTo>
                <a:lnTo>
                  <a:pt x="20955" y="193294"/>
                </a:lnTo>
                <a:lnTo>
                  <a:pt x="20955" y="344805"/>
                </a:lnTo>
                <a:lnTo>
                  <a:pt x="46990" y="344805"/>
                </a:lnTo>
                <a:lnTo>
                  <a:pt x="46990" y="271653"/>
                </a:lnTo>
                <a:lnTo>
                  <a:pt x="78359" y="271653"/>
                </a:lnTo>
                <a:lnTo>
                  <a:pt x="78359" y="256032"/>
                </a:lnTo>
                <a:lnTo>
                  <a:pt x="67945" y="256032"/>
                </a:lnTo>
                <a:lnTo>
                  <a:pt x="67945" y="193294"/>
                </a:lnTo>
                <a:close/>
              </a:path>
              <a:path w="585470" h="402589">
                <a:moveTo>
                  <a:pt x="78359" y="271653"/>
                </a:moveTo>
                <a:lnTo>
                  <a:pt x="52197" y="271653"/>
                </a:lnTo>
                <a:lnTo>
                  <a:pt x="52197" y="344805"/>
                </a:lnTo>
                <a:lnTo>
                  <a:pt x="78359" y="344805"/>
                </a:lnTo>
                <a:lnTo>
                  <a:pt x="78359" y="271653"/>
                </a:lnTo>
                <a:close/>
              </a:path>
              <a:path w="585470" h="402589">
                <a:moveTo>
                  <a:pt x="67945" y="151511"/>
                </a:moveTo>
                <a:lnTo>
                  <a:pt x="20955" y="151511"/>
                </a:lnTo>
                <a:lnTo>
                  <a:pt x="11037" y="153302"/>
                </a:lnTo>
                <a:lnTo>
                  <a:pt x="4572" y="158035"/>
                </a:lnTo>
                <a:lnTo>
                  <a:pt x="1059" y="164744"/>
                </a:lnTo>
                <a:lnTo>
                  <a:pt x="0" y="172466"/>
                </a:lnTo>
                <a:lnTo>
                  <a:pt x="0" y="240411"/>
                </a:lnTo>
                <a:lnTo>
                  <a:pt x="20955" y="240411"/>
                </a:lnTo>
                <a:lnTo>
                  <a:pt x="20955" y="193294"/>
                </a:lnTo>
                <a:lnTo>
                  <a:pt x="67945" y="193294"/>
                </a:lnTo>
                <a:lnTo>
                  <a:pt x="67945" y="151511"/>
                </a:lnTo>
                <a:close/>
              </a:path>
              <a:path w="585470" h="402589">
                <a:moveTo>
                  <a:pt x="52197" y="78359"/>
                </a:moveTo>
                <a:lnTo>
                  <a:pt x="37695" y="81145"/>
                </a:lnTo>
                <a:lnTo>
                  <a:pt x="26098" y="88836"/>
                </a:lnTo>
                <a:lnTo>
                  <a:pt x="18407" y="100433"/>
                </a:lnTo>
                <a:lnTo>
                  <a:pt x="15621" y="114935"/>
                </a:lnTo>
                <a:lnTo>
                  <a:pt x="18407" y="126480"/>
                </a:lnTo>
                <a:lnTo>
                  <a:pt x="26098" y="136525"/>
                </a:lnTo>
                <a:lnTo>
                  <a:pt x="37695" y="143617"/>
                </a:lnTo>
                <a:lnTo>
                  <a:pt x="52197" y="146304"/>
                </a:lnTo>
                <a:lnTo>
                  <a:pt x="62737" y="146304"/>
                </a:lnTo>
                <a:lnTo>
                  <a:pt x="73152" y="135890"/>
                </a:lnTo>
                <a:lnTo>
                  <a:pt x="78359" y="135890"/>
                </a:lnTo>
                <a:lnTo>
                  <a:pt x="78359" y="130683"/>
                </a:lnTo>
                <a:lnTo>
                  <a:pt x="83566" y="125349"/>
                </a:lnTo>
                <a:lnTo>
                  <a:pt x="83566" y="114935"/>
                </a:lnTo>
                <a:lnTo>
                  <a:pt x="80879" y="100433"/>
                </a:lnTo>
                <a:lnTo>
                  <a:pt x="73787" y="88836"/>
                </a:lnTo>
                <a:lnTo>
                  <a:pt x="63742" y="81145"/>
                </a:lnTo>
                <a:lnTo>
                  <a:pt x="52197" y="78359"/>
                </a:lnTo>
                <a:close/>
              </a:path>
              <a:path w="585470" h="402589">
                <a:moveTo>
                  <a:pt x="559054" y="151511"/>
                </a:moveTo>
                <a:lnTo>
                  <a:pt x="512063" y="151511"/>
                </a:lnTo>
                <a:lnTo>
                  <a:pt x="512063" y="256032"/>
                </a:lnTo>
                <a:lnTo>
                  <a:pt x="501650" y="256032"/>
                </a:lnTo>
                <a:lnTo>
                  <a:pt x="501650" y="344805"/>
                </a:lnTo>
                <a:lnTo>
                  <a:pt x="527685" y="344805"/>
                </a:lnTo>
                <a:lnTo>
                  <a:pt x="527685" y="271653"/>
                </a:lnTo>
                <a:lnTo>
                  <a:pt x="559054" y="271653"/>
                </a:lnTo>
                <a:lnTo>
                  <a:pt x="559054" y="193294"/>
                </a:lnTo>
                <a:lnTo>
                  <a:pt x="585216" y="193294"/>
                </a:lnTo>
                <a:lnTo>
                  <a:pt x="585216" y="172466"/>
                </a:lnTo>
                <a:lnTo>
                  <a:pt x="583342" y="164744"/>
                </a:lnTo>
                <a:lnTo>
                  <a:pt x="578040" y="158035"/>
                </a:lnTo>
                <a:lnTo>
                  <a:pt x="569785" y="153302"/>
                </a:lnTo>
                <a:lnTo>
                  <a:pt x="559054" y="151511"/>
                </a:lnTo>
                <a:close/>
              </a:path>
              <a:path w="585470" h="402589">
                <a:moveTo>
                  <a:pt x="559054" y="271653"/>
                </a:moveTo>
                <a:lnTo>
                  <a:pt x="533019" y="271653"/>
                </a:lnTo>
                <a:lnTo>
                  <a:pt x="533019" y="344805"/>
                </a:lnTo>
                <a:lnTo>
                  <a:pt x="559054" y="344805"/>
                </a:lnTo>
                <a:lnTo>
                  <a:pt x="559054" y="271653"/>
                </a:lnTo>
                <a:close/>
              </a:path>
              <a:path w="585470" h="402589">
                <a:moveTo>
                  <a:pt x="585216" y="193294"/>
                </a:moveTo>
                <a:lnTo>
                  <a:pt x="559054" y="193294"/>
                </a:lnTo>
                <a:lnTo>
                  <a:pt x="559054" y="240411"/>
                </a:lnTo>
                <a:lnTo>
                  <a:pt x="585216" y="240411"/>
                </a:lnTo>
                <a:lnTo>
                  <a:pt x="585216" y="193294"/>
                </a:lnTo>
                <a:close/>
              </a:path>
              <a:path w="585470" h="402589">
                <a:moveTo>
                  <a:pt x="527685" y="78359"/>
                </a:moveTo>
                <a:lnTo>
                  <a:pt x="516213" y="81145"/>
                </a:lnTo>
                <a:lnTo>
                  <a:pt x="506206" y="88836"/>
                </a:lnTo>
                <a:lnTo>
                  <a:pt x="499127" y="100433"/>
                </a:lnTo>
                <a:lnTo>
                  <a:pt x="496443" y="114935"/>
                </a:lnTo>
                <a:lnTo>
                  <a:pt x="496443" y="125349"/>
                </a:lnTo>
                <a:lnTo>
                  <a:pt x="501650" y="130683"/>
                </a:lnTo>
                <a:lnTo>
                  <a:pt x="501650" y="135890"/>
                </a:lnTo>
                <a:lnTo>
                  <a:pt x="506857" y="135890"/>
                </a:lnTo>
                <a:lnTo>
                  <a:pt x="512063" y="141097"/>
                </a:lnTo>
                <a:lnTo>
                  <a:pt x="522478" y="146304"/>
                </a:lnTo>
                <a:lnTo>
                  <a:pt x="527685" y="146304"/>
                </a:lnTo>
                <a:lnTo>
                  <a:pt x="542240" y="143617"/>
                </a:lnTo>
                <a:lnTo>
                  <a:pt x="553831" y="136525"/>
                </a:lnTo>
                <a:lnTo>
                  <a:pt x="561492" y="126480"/>
                </a:lnTo>
                <a:lnTo>
                  <a:pt x="564261" y="114935"/>
                </a:lnTo>
                <a:lnTo>
                  <a:pt x="561492" y="100433"/>
                </a:lnTo>
                <a:lnTo>
                  <a:pt x="553831" y="88836"/>
                </a:lnTo>
                <a:lnTo>
                  <a:pt x="542240" y="81145"/>
                </a:lnTo>
                <a:lnTo>
                  <a:pt x="527685" y="78359"/>
                </a:lnTo>
                <a:close/>
              </a:path>
              <a:path w="585470" h="402589">
                <a:moveTo>
                  <a:pt x="459867" y="135890"/>
                </a:moveTo>
                <a:lnTo>
                  <a:pt x="402336" y="135890"/>
                </a:lnTo>
                <a:lnTo>
                  <a:pt x="402336" y="266446"/>
                </a:lnTo>
                <a:lnTo>
                  <a:pt x="391922" y="266446"/>
                </a:lnTo>
                <a:lnTo>
                  <a:pt x="391922" y="376174"/>
                </a:lnTo>
                <a:lnTo>
                  <a:pt x="417957" y="376174"/>
                </a:lnTo>
                <a:lnTo>
                  <a:pt x="417957" y="282194"/>
                </a:lnTo>
                <a:lnTo>
                  <a:pt x="454533" y="282194"/>
                </a:lnTo>
                <a:lnTo>
                  <a:pt x="454533" y="188087"/>
                </a:lnTo>
                <a:lnTo>
                  <a:pt x="491109" y="188087"/>
                </a:lnTo>
                <a:lnTo>
                  <a:pt x="491109" y="161925"/>
                </a:lnTo>
                <a:lnTo>
                  <a:pt x="488424" y="151266"/>
                </a:lnTo>
                <a:lnTo>
                  <a:pt x="481345" y="143049"/>
                </a:lnTo>
                <a:lnTo>
                  <a:pt x="471338" y="137761"/>
                </a:lnTo>
                <a:lnTo>
                  <a:pt x="459867" y="135890"/>
                </a:lnTo>
                <a:close/>
              </a:path>
              <a:path w="585470" h="402589">
                <a:moveTo>
                  <a:pt x="454533" y="282194"/>
                </a:moveTo>
                <a:lnTo>
                  <a:pt x="428498" y="282194"/>
                </a:lnTo>
                <a:lnTo>
                  <a:pt x="428498" y="376174"/>
                </a:lnTo>
                <a:lnTo>
                  <a:pt x="454533" y="376174"/>
                </a:lnTo>
                <a:lnTo>
                  <a:pt x="454533" y="282194"/>
                </a:lnTo>
                <a:close/>
              </a:path>
              <a:path w="585470" h="402589">
                <a:moveTo>
                  <a:pt x="491109" y="188087"/>
                </a:moveTo>
                <a:lnTo>
                  <a:pt x="459867" y="188087"/>
                </a:lnTo>
                <a:lnTo>
                  <a:pt x="459867" y="245618"/>
                </a:lnTo>
                <a:lnTo>
                  <a:pt x="491109" y="245618"/>
                </a:lnTo>
                <a:lnTo>
                  <a:pt x="491109" y="188087"/>
                </a:lnTo>
                <a:close/>
              </a:path>
              <a:path w="585470" h="402589">
                <a:moveTo>
                  <a:pt x="334391" y="167259"/>
                </a:moveTo>
                <a:lnTo>
                  <a:pt x="250825" y="167259"/>
                </a:lnTo>
                <a:lnTo>
                  <a:pt x="250825" y="402336"/>
                </a:lnTo>
                <a:lnTo>
                  <a:pt x="287400" y="402336"/>
                </a:lnTo>
                <a:lnTo>
                  <a:pt x="287400" y="287400"/>
                </a:lnTo>
                <a:lnTo>
                  <a:pt x="334391" y="287400"/>
                </a:lnTo>
                <a:lnTo>
                  <a:pt x="334391" y="167259"/>
                </a:lnTo>
                <a:close/>
              </a:path>
              <a:path w="585470" h="402589">
                <a:moveTo>
                  <a:pt x="334391" y="287400"/>
                </a:moveTo>
                <a:lnTo>
                  <a:pt x="297815" y="287400"/>
                </a:lnTo>
                <a:lnTo>
                  <a:pt x="297815" y="402336"/>
                </a:lnTo>
                <a:lnTo>
                  <a:pt x="334391" y="402336"/>
                </a:lnTo>
                <a:lnTo>
                  <a:pt x="334391" y="287400"/>
                </a:lnTo>
                <a:close/>
              </a:path>
              <a:path w="585470" h="402589">
                <a:moveTo>
                  <a:pt x="339598" y="109728"/>
                </a:moveTo>
                <a:lnTo>
                  <a:pt x="245618" y="109728"/>
                </a:lnTo>
                <a:lnTo>
                  <a:pt x="234072" y="112414"/>
                </a:lnTo>
                <a:lnTo>
                  <a:pt x="224028" y="119507"/>
                </a:lnTo>
                <a:lnTo>
                  <a:pt x="216935" y="129551"/>
                </a:lnTo>
                <a:lnTo>
                  <a:pt x="214249" y="141097"/>
                </a:lnTo>
                <a:lnTo>
                  <a:pt x="214249" y="245618"/>
                </a:lnTo>
                <a:lnTo>
                  <a:pt x="245618" y="245618"/>
                </a:lnTo>
                <a:lnTo>
                  <a:pt x="245618" y="167259"/>
                </a:lnTo>
                <a:lnTo>
                  <a:pt x="370967" y="167259"/>
                </a:lnTo>
                <a:lnTo>
                  <a:pt x="370967" y="141097"/>
                </a:lnTo>
                <a:lnTo>
                  <a:pt x="369012" y="129551"/>
                </a:lnTo>
                <a:lnTo>
                  <a:pt x="363140" y="119507"/>
                </a:lnTo>
                <a:lnTo>
                  <a:pt x="353339" y="112414"/>
                </a:lnTo>
                <a:lnTo>
                  <a:pt x="339598" y="109728"/>
                </a:lnTo>
                <a:close/>
              </a:path>
              <a:path w="585470" h="402589">
                <a:moveTo>
                  <a:pt x="370967" y="167259"/>
                </a:moveTo>
                <a:lnTo>
                  <a:pt x="339598" y="167259"/>
                </a:lnTo>
                <a:lnTo>
                  <a:pt x="339598" y="245618"/>
                </a:lnTo>
                <a:lnTo>
                  <a:pt x="370967" y="245618"/>
                </a:lnTo>
                <a:lnTo>
                  <a:pt x="370967" y="167259"/>
                </a:lnTo>
                <a:close/>
              </a:path>
              <a:path w="585470" h="402589">
                <a:moveTo>
                  <a:pt x="182880" y="188087"/>
                </a:moveTo>
                <a:lnTo>
                  <a:pt x="125349" y="188087"/>
                </a:lnTo>
                <a:lnTo>
                  <a:pt x="125349" y="376174"/>
                </a:lnTo>
                <a:lnTo>
                  <a:pt x="156718" y="376174"/>
                </a:lnTo>
                <a:lnTo>
                  <a:pt x="156718" y="282194"/>
                </a:lnTo>
                <a:lnTo>
                  <a:pt x="193294" y="282194"/>
                </a:lnTo>
                <a:lnTo>
                  <a:pt x="193294" y="266446"/>
                </a:lnTo>
                <a:lnTo>
                  <a:pt x="182880" y="266446"/>
                </a:lnTo>
                <a:lnTo>
                  <a:pt x="182880" y="188087"/>
                </a:lnTo>
                <a:close/>
              </a:path>
              <a:path w="585470" h="402589">
                <a:moveTo>
                  <a:pt x="193294" y="282194"/>
                </a:moveTo>
                <a:lnTo>
                  <a:pt x="161925" y="282194"/>
                </a:lnTo>
                <a:lnTo>
                  <a:pt x="161925" y="376174"/>
                </a:lnTo>
                <a:lnTo>
                  <a:pt x="193294" y="376174"/>
                </a:lnTo>
                <a:lnTo>
                  <a:pt x="193294" y="282194"/>
                </a:lnTo>
                <a:close/>
              </a:path>
              <a:path w="585470" h="402589">
                <a:moveTo>
                  <a:pt x="182880" y="135890"/>
                </a:moveTo>
                <a:lnTo>
                  <a:pt x="120142" y="135890"/>
                </a:lnTo>
                <a:lnTo>
                  <a:pt x="109483" y="137761"/>
                </a:lnTo>
                <a:lnTo>
                  <a:pt x="101266" y="143049"/>
                </a:lnTo>
                <a:lnTo>
                  <a:pt x="95978" y="151266"/>
                </a:lnTo>
                <a:lnTo>
                  <a:pt x="94107" y="161925"/>
                </a:lnTo>
                <a:lnTo>
                  <a:pt x="94107" y="245618"/>
                </a:lnTo>
                <a:lnTo>
                  <a:pt x="120142" y="245618"/>
                </a:lnTo>
                <a:lnTo>
                  <a:pt x="120142" y="188087"/>
                </a:lnTo>
                <a:lnTo>
                  <a:pt x="182880" y="188087"/>
                </a:lnTo>
                <a:lnTo>
                  <a:pt x="182880" y="135890"/>
                </a:lnTo>
                <a:close/>
              </a:path>
              <a:path w="585470" h="402589">
                <a:moveTo>
                  <a:pt x="161925" y="46990"/>
                </a:moveTo>
                <a:lnTo>
                  <a:pt x="143599" y="49857"/>
                </a:lnTo>
                <a:lnTo>
                  <a:pt x="128666" y="58118"/>
                </a:lnTo>
                <a:lnTo>
                  <a:pt x="118616" y="71260"/>
                </a:lnTo>
                <a:lnTo>
                  <a:pt x="114935" y="88773"/>
                </a:lnTo>
                <a:lnTo>
                  <a:pt x="118616" y="104161"/>
                </a:lnTo>
                <a:lnTo>
                  <a:pt x="128666" y="117586"/>
                </a:lnTo>
                <a:lnTo>
                  <a:pt x="143599" y="127081"/>
                </a:lnTo>
                <a:lnTo>
                  <a:pt x="161925" y="130683"/>
                </a:lnTo>
                <a:lnTo>
                  <a:pt x="169808" y="129768"/>
                </a:lnTo>
                <a:lnTo>
                  <a:pt x="177657" y="127365"/>
                </a:lnTo>
                <a:lnTo>
                  <a:pt x="185481" y="123985"/>
                </a:lnTo>
                <a:lnTo>
                  <a:pt x="193294" y="120142"/>
                </a:lnTo>
                <a:lnTo>
                  <a:pt x="193294" y="114935"/>
                </a:lnTo>
                <a:lnTo>
                  <a:pt x="197137" y="107936"/>
                </a:lnTo>
                <a:lnTo>
                  <a:pt x="200517" y="101901"/>
                </a:lnTo>
                <a:lnTo>
                  <a:pt x="202920" y="95843"/>
                </a:lnTo>
                <a:lnTo>
                  <a:pt x="203835" y="88773"/>
                </a:lnTo>
                <a:lnTo>
                  <a:pt x="200233" y="71260"/>
                </a:lnTo>
                <a:lnTo>
                  <a:pt x="190738" y="58118"/>
                </a:lnTo>
                <a:lnTo>
                  <a:pt x="177313" y="49857"/>
                </a:lnTo>
                <a:lnTo>
                  <a:pt x="161925" y="46990"/>
                </a:lnTo>
                <a:close/>
              </a:path>
              <a:path w="585470" h="402589">
                <a:moveTo>
                  <a:pt x="423291" y="46990"/>
                </a:moveTo>
                <a:lnTo>
                  <a:pt x="405705" y="49857"/>
                </a:lnTo>
                <a:lnTo>
                  <a:pt x="392525" y="58118"/>
                </a:lnTo>
                <a:lnTo>
                  <a:pt x="384250" y="71260"/>
                </a:lnTo>
                <a:lnTo>
                  <a:pt x="381381" y="88773"/>
                </a:lnTo>
                <a:lnTo>
                  <a:pt x="381464" y="95843"/>
                </a:lnTo>
                <a:lnTo>
                  <a:pt x="382047" y="101901"/>
                </a:lnTo>
                <a:lnTo>
                  <a:pt x="383631" y="107936"/>
                </a:lnTo>
                <a:lnTo>
                  <a:pt x="386715" y="114935"/>
                </a:lnTo>
                <a:lnTo>
                  <a:pt x="391922" y="114935"/>
                </a:lnTo>
                <a:lnTo>
                  <a:pt x="391922" y="120142"/>
                </a:lnTo>
                <a:lnTo>
                  <a:pt x="399734" y="123985"/>
                </a:lnTo>
                <a:lnTo>
                  <a:pt x="407558" y="127365"/>
                </a:lnTo>
                <a:lnTo>
                  <a:pt x="415407" y="129768"/>
                </a:lnTo>
                <a:lnTo>
                  <a:pt x="423291" y="130683"/>
                </a:lnTo>
                <a:lnTo>
                  <a:pt x="438606" y="127081"/>
                </a:lnTo>
                <a:lnTo>
                  <a:pt x="451993" y="117586"/>
                </a:lnTo>
                <a:lnTo>
                  <a:pt x="461474" y="104161"/>
                </a:lnTo>
                <a:lnTo>
                  <a:pt x="465074" y="88773"/>
                </a:lnTo>
                <a:lnTo>
                  <a:pt x="461474" y="71260"/>
                </a:lnTo>
                <a:lnTo>
                  <a:pt x="451993" y="58118"/>
                </a:lnTo>
                <a:lnTo>
                  <a:pt x="438606" y="49857"/>
                </a:lnTo>
                <a:lnTo>
                  <a:pt x="423291" y="469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86683" y="3581400"/>
            <a:ext cx="4645914" cy="13388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42404" y="3575303"/>
            <a:ext cx="1390650" cy="133883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42859" y="3581400"/>
            <a:ext cx="1399794" cy="133883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10659" y="3793360"/>
            <a:ext cx="5092065" cy="7880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4800" b="1" dirty="0" smtClean="0">
                <a:solidFill>
                  <a:srgbClr val="FFFFFF"/>
                </a:solidFill>
                <a:latin typeface="微软雅黑"/>
                <a:cs typeface="微软雅黑"/>
              </a:rPr>
              <a:t>为 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什 么 使 用</a:t>
            </a:r>
            <a:r>
              <a:rPr sz="4800" b="1" spc="-96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4800" b="1" spc="-5" dirty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？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" y="265175"/>
            <a:ext cx="623316" cy="623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240" y="342900"/>
            <a:ext cx="470153" cy="4701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6823" y="283463"/>
            <a:ext cx="589748" cy="589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4444" y="489204"/>
            <a:ext cx="260985" cy="180340"/>
          </a:xfrm>
          <a:custGeom>
            <a:avLst/>
            <a:gdLst/>
            <a:ahLst/>
            <a:cxnLst/>
            <a:rect l="l" t="t" r="r" b="b"/>
            <a:pathLst>
              <a:path w="260984" h="180340">
                <a:moveTo>
                  <a:pt x="130301" y="0"/>
                </a:moveTo>
                <a:lnTo>
                  <a:pt x="121758" y="1686"/>
                </a:lnTo>
                <a:lnTo>
                  <a:pt x="114306" y="6445"/>
                </a:lnTo>
                <a:lnTo>
                  <a:pt x="109035" y="13823"/>
                </a:lnTo>
                <a:lnTo>
                  <a:pt x="107035" y="23368"/>
                </a:lnTo>
                <a:lnTo>
                  <a:pt x="109035" y="31948"/>
                </a:lnTo>
                <a:lnTo>
                  <a:pt x="114306" y="39433"/>
                </a:lnTo>
                <a:lnTo>
                  <a:pt x="121758" y="44727"/>
                </a:lnTo>
                <a:lnTo>
                  <a:pt x="130301" y="46736"/>
                </a:lnTo>
                <a:lnTo>
                  <a:pt x="139825" y="44727"/>
                </a:lnTo>
                <a:lnTo>
                  <a:pt x="147169" y="39433"/>
                </a:lnTo>
                <a:lnTo>
                  <a:pt x="151895" y="31948"/>
                </a:lnTo>
                <a:lnTo>
                  <a:pt x="153568" y="23368"/>
                </a:lnTo>
                <a:lnTo>
                  <a:pt x="151895" y="13823"/>
                </a:lnTo>
                <a:lnTo>
                  <a:pt x="147169" y="6445"/>
                </a:lnTo>
                <a:lnTo>
                  <a:pt x="139825" y="1686"/>
                </a:lnTo>
                <a:lnTo>
                  <a:pt x="130301" y="0"/>
                </a:lnTo>
                <a:close/>
              </a:path>
              <a:path w="260984" h="180340">
                <a:moveTo>
                  <a:pt x="30251" y="86360"/>
                </a:moveTo>
                <a:lnTo>
                  <a:pt x="9309" y="86360"/>
                </a:lnTo>
                <a:lnTo>
                  <a:pt x="9309" y="154178"/>
                </a:lnTo>
                <a:lnTo>
                  <a:pt x="20942" y="154178"/>
                </a:lnTo>
                <a:lnTo>
                  <a:pt x="20942" y="121412"/>
                </a:lnTo>
                <a:lnTo>
                  <a:pt x="34899" y="121412"/>
                </a:lnTo>
                <a:lnTo>
                  <a:pt x="34899" y="114427"/>
                </a:lnTo>
                <a:lnTo>
                  <a:pt x="30251" y="114427"/>
                </a:lnTo>
                <a:lnTo>
                  <a:pt x="30251" y="86360"/>
                </a:lnTo>
                <a:close/>
              </a:path>
              <a:path w="260984" h="180340">
                <a:moveTo>
                  <a:pt x="34899" y="121412"/>
                </a:moveTo>
                <a:lnTo>
                  <a:pt x="23266" y="121412"/>
                </a:lnTo>
                <a:lnTo>
                  <a:pt x="23266" y="154178"/>
                </a:lnTo>
                <a:lnTo>
                  <a:pt x="34899" y="154178"/>
                </a:lnTo>
                <a:lnTo>
                  <a:pt x="34899" y="121412"/>
                </a:lnTo>
                <a:close/>
              </a:path>
              <a:path w="260984" h="180340">
                <a:moveTo>
                  <a:pt x="30251" y="67691"/>
                </a:moveTo>
                <a:lnTo>
                  <a:pt x="2324" y="67691"/>
                </a:lnTo>
                <a:lnTo>
                  <a:pt x="0" y="72390"/>
                </a:lnTo>
                <a:lnTo>
                  <a:pt x="0" y="107442"/>
                </a:lnTo>
                <a:lnTo>
                  <a:pt x="9309" y="107442"/>
                </a:lnTo>
                <a:lnTo>
                  <a:pt x="9309" y="86360"/>
                </a:lnTo>
                <a:lnTo>
                  <a:pt x="30251" y="86360"/>
                </a:lnTo>
                <a:lnTo>
                  <a:pt x="30251" y="67691"/>
                </a:lnTo>
                <a:close/>
              </a:path>
              <a:path w="260984" h="180340">
                <a:moveTo>
                  <a:pt x="30251" y="35052"/>
                </a:moveTo>
                <a:lnTo>
                  <a:pt x="13957" y="35052"/>
                </a:lnTo>
                <a:lnTo>
                  <a:pt x="6984" y="42037"/>
                </a:lnTo>
                <a:lnTo>
                  <a:pt x="6984" y="58419"/>
                </a:lnTo>
                <a:lnTo>
                  <a:pt x="13957" y="65405"/>
                </a:lnTo>
                <a:lnTo>
                  <a:pt x="27927" y="65405"/>
                </a:lnTo>
                <a:lnTo>
                  <a:pt x="30251" y="63119"/>
                </a:lnTo>
                <a:lnTo>
                  <a:pt x="32575" y="60706"/>
                </a:lnTo>
                <a:lnTo>
                  <a:pt x="34899" y="60706"/>
                </a:lnTo>
                <a:lnTo>
                  <a:pt x="34899" y="58419"/>
                </a:lnTo>
                <a:lnTo>
                  <a:pt x="37223" y="56007"/>
                </a:lnTo>
                <a:lnTo>
                  <a:pt x="37223" y="42037"/>
                </a:lnTo>
                <a:lnTo>
                  <a:pt x="30251" y="35052"/>
                </a:lnTo>
                <a:close/>
              </a:path>
              <a:path w="260984" h="180340">
                <a:moveTo>
                  <a:pt x="255955" y="67691"/>
                </a:moveTo>
                <a:lnTo>
                  <a:pt x="228028" y="67691"/>
                </a:lnTo>
                <a:lnTo>
                  <a:pt x="228028" y="114427"/>
                </a:lnTo>
                <a:lnTo>
                  <a:pt x="223380" y="114427"/>
                </a:lnTo>
                <a:lnTo>
                  <a:pt x="223380" y="154178"/>
                </a:lnTo>
                <a:lnTo>
                  <a:pt x="235013" y="154178"/>
                </a:lnTo>
                <a:lnTo>
                  <a:pt x="235013" y="121412"/>
                </a:lnTo>
                <a:lnTo>
                  <a:pt x="248970" y="121412"/>
                </a:lnTo>
                <a:lnTo>
                  <a:pt x="248970" y="86360"/>
                </a:lnTo>
                <a:lnTo>
                  <a:pt x="260603" y="86360"/>
                </a:lnTo>
                <a:lnTo>
                  <a:pt x="260603" y="72390"/>
                </a:lnTo>
                <a:lnTo>
                  <a:pt x="255955" y="67691"/>
                </a:lnTo>
                <a:close/>
              </a:path>
              <a:path w="260984" h="180340">
                <a:moveTo>
                  <a:pt x="248970" y="121412"/>
                </a:moveTo>
                <a:lnTo>
                  <a:pt x="237337" y="121412"/>
                </a:lnTo>
                <a:lnTo>
                  <a:pt x="237337" y="154178"/>
                </a:lnTo>
                <a:lnTo>
                  <a:pt x="248970" y="154178"/>
                </a:lnTo>
                <a:lnTo>
                  <a:pt x="248970" y="121412"/>
                </a:lnTo>
                <a:close/>
              </a:path>
              <a:path w="260984" h="180340">
                <a:moveTo>
                  <a:pt x="260603" y="86360"/>
                </a:moveTo>
                <a:lnTo>
                  <a:pt x="248970" y="86360"/>
                </a:lnTo>
                <a:lnTo>
                  <a:pt x="248970" y="107442"/>
                </a:lnTo>
                <a:lnTo>
                  <a:pt x="260603" y="107442"/>
                </a:lnTo>
                <a:lnTo>
                  <a:pt x="260603" y="86360"/>
                </a:lnTo>
                <a:close/>
              </a:path>
              <a:path w="260984" h="180340">
                <a:moveTo>
                  <a:pt x="244309" y="35052"/>
                </a:moveTo>
                <a:lnTo>
                  <a:pt x="228028" y="35052"/>
                </a:lnTo>
                <a:lnTo>
                  <a:pt x="221043" y="42037"/>
                </a:lnTo>
                <a:lnTo>
                  <a:pt x="221043" y="56007"/>
                </a:lnTo>
                <a:lnTo>
                  <a:pt x="223380" y="58419"/>
                </a:lnTo>
                <a:lnTo>
                  <a:pt x="223380" y="60706"/>
                </a:lnTo>
                <a:lnTo>
                  <a:pt x="225704" y="60706"/>
                </a:lnTo>
                <a:lnTo>
                  <a:pt x="228028" y="63119"/>
                </a:lnTo>
                <a:lnTo>
                  <a:pt x="232676" y="65405"/>
                </a:lnTo>
                <a:lnTo>
                  <a:pt x="244309" y="65405"/>
                </a:lnTo>
                <a:lnTo>
                  <a:pt x="251294" y="58419"/>
                </a:lnTo>
                <a:lnTo>
                  <a:pt x="251294" y="42037"/>
                </a:lnTo>
                <a:lnTo>
                  <a:pt x="244309" y="35052"/>
                </a:lnTo>
                <a:close/>
              </a:path>
              <a:path w="260984" h="180340">
                <a:moveTo>
                  <a:pt x="211734" y="60706"/>
                </a:moveTo>
                <a:lnTo>
                  <a:pt x="179158" y="60706"/>
                </a:lnTo>
                <a:lnTo>
                  <a:pt x="179158" y="119126"/>
                </a:lnTo>
                <a:lnTo>
                  <a:pt x="174510" y="119126"/>
                </a:lnTo>
                <a:lnTo>
                  <a:pt x="174510" y="168148"/>
                </a:lnTo>
                <a:lnTo>
                  <a:pt x="186143" y="168148"/>
                </a:lnTo>
                <a:lnTo>
                  <a:pt x="186143" y="126111"/>
                </a:lnTo>
                <a:lnTo>
                  <a:pt x="202437" y="126111"/>
                </a:lnTo>
                <a:lnTo>
                  <a:pt x="202437" y="84074"/>
                </a:lnTo>
                <a:lnTo>
                  <a:pt x="218719" y="84074"/>
                </a:lnTo>
                <a:lnTo>
                  <a:pt x="218719" y="65405"/>
                </a:lnTo>
                <a:lnTo>
                  <a:pt x="211734" y="60706"/>
                </a:lnTo>
                <a:close/>
              </a:path>
              <a:path w="260984" h="180340">
                <a:moveTo>
                  <a:pt x="202437" y="126111"/>
                </a:moveTo>
                <a:lnTo>
                  <a:pt x="190804" y="126111"/>
                </a:lnTo>
                <a:lnTo>
                  <a:pt x="190804" y="168148"/>
                </a:lnTo>
                <a:lnTo>
                  <a:pt x="202437" y="168148"/>
                </a:lnTo>
                <a:lnTo>
                  <a:pt x="202437" y="126111"/>
                </a:lnTo>
                <a:close/>
              </a:path>
              <a:path w="260984" h="180340">
                <a:moveTo>
                  <a:pt x="218719" y="84074"/>
                </a:moveTo>
                <a:lnTo>
                  <a:pt x="204762" y="84074"/>
                </a:lnTo>
                <a:lnTo>
                  <a:pt x="204762" y="109728"/>
                </a:lnTo>
                <a:lnTo>
                  <a:pt x="218719" y="109728"/>
                </a:lnTo>
                <a:lnTo>
                  <a:pt x="218719" y="84074"/>
                </a:lnTo>
                <a:close/>
              </a:path>
              <a:path w="260984" h="180340">
                <a:moveTo>
                  <a:pt x="148920" y="74676"/>
                </a:moveTo>
                <a:lnTo>
                  <a:pt x="111683" y="74675"/>
                </a:lnTo>
                <a:lnTo>
                  <a:pt x="111683" y="179832"/>
                </a:lnTo>
                <a:lnTo>
                  <a:pt x="127977" y="179832"/>
                </a:lnTo>
                <a:lnTo>
                  <a:pt x="127977" y="128397"/>
                </a:lnTo>
                <a:lnTo>
                  <a:pt x="148920" y="128397"/>
                </a:lnTo>
                <a:lnTo>
                  <a:pt x="148920" y="74676"/>
                </a:lnTo>
                <a:close/>
              </a:path>
              <a:path w="260984" h="180340">
                <a:moveTo>
                  <a:pt x="148920" y="128397"/>
                </a:moveTo>
                <a:lnTo>
                  <a:pt x="132626" y="128397"/>
                </a:lnTo>
                <a:lnTo>
                  <a:pt x="132626" y="179832"/>
                </a:lnTo>
                <a:lnTo>
                  <a:pt x="148920" y="179832"/>
                </a:lnTo>
                <a:lnTo>
                  <a:pt x="148920" y="128397"/>
                </a:lnTo>
                <a:close/>
              </a:path>
              <a:path w="260984" h="180340">
                <a:moveTo>
                  <a:pt x="160553" y="49022"/>
                </a:moveTo>
                <a:lnTo>
                  <a:pt x="102374" y="49022"/>
                </a:lnTo>
                <a:lnTo>
                  <a:pt x="95402" y="56007"/>
                </a:lnTo>
                <a:lnTo>
                  <a:pt x="95402" y="109728"/>
                </a:lnTo>
                <a:lnTo>
                  <a:pt x="109359" y="109728"/>
                </a:lnTo>
                <a:lnTo>
                  <a:pt x="109359" y="74676"/>
                </a:lnTo>
                <a:lnTo>
                  <a:pt x="165201" y="74676"/>
                </a:lnTo>
                <a:lnTo>
                  <a:pt x="165201" y="56007"/>
                </a:lnTo>
                <a:lnTo>
                  <a:pt x="160553" y="49022"/>
                </a:lnTo>
                <a:close/>
              </a:path>
              <a:path w="260984" h="180340">
                <a:moveTo>
                  <a:pt x="165201" y="74676"/>
                </a:moveTo>
                <a:lnTo>
                  <a:pt x="151244" y="74676"/>
                </a:lnTo>
                <a:lnTo>
                  <a:pt x="151244" y="109728"/>
                </a:lnTo>
                <a:lnTo>
                  <a:pt x="165201" y="109728"/>
                </a:lnTo>
                <a:lnTo>
                  <a:pt x="165201" y="74676"/>
                </a:lnTo>
                <a:close/>
              </a:path>
              <a:path w="260984" h="180340">
                <a:moveTo>
                  <a:pt x="81432" y="84074"/>
                </a:moveTo>
                <a:lnTo>
                  <a:pt x="55841" y="84074"/>
                </a:lnTo>
                <a:lnTo>
                  <a:pt x="55841" y="168148"/>
                </a:lnTo>
                <a:lnTo>
                  <a:pt x="69799" y="168148"/>
                </a:lnTo>
                <a:lnTo>
                  <a:pt x="69799" y="126111"/>
                </a:lnTo>
                <a:lnTo>
                  <a:pt x="86093" y="126111"/>
                </a:lnTo>
                <a:lnTo>
                  <a:pt x="86093" y="119126"/>
                </a:lnTo>
                <a:lnTo>
                  <a:pt x="81432" y="119126"/>
                </a:lnTo>
                <a:lnTo>
                  <a:pt x="81432" y="84074"/>
                </a:lnTo>
                <a:close/>
              </a:path>
              <a:path w="260984" h="180340">
                <a:moveTo>
                  <a:pt x="86093" y="126111"/>
                </a:moveTo>
                <a:lnTo>
                  <a:pt x="72135" y="126111"/>
                </a:lnTo>
                <a:lnTo>
                  <a:pt x="72135" y="168148"/>
                </a:lnTo>
                <a:lnTo>
                  <a:pt x="86093" y="168148"/>
                </a:lnTo>
                <a:lnTo>
                  <a:pt x="86093" y="126111"/>
                </a:lnTo>
                <a:close/>
              </a:path>
              <a:path w="260984" h="180340">
                <a:moveTo>
                  <a:pt x="81432" y="60706"/>
                </a:moveTo>
                <a:lnTo>
                  <a:pt x="46532" y="60706"/>
                </a:lnTo>
                <a:lnTo>
                  <a:pt x="41884" y="65405"/>
                </a:lnTo>
                <a:lnTo>
                  <a:pt x="41884" y="109728"/>
                </a:lnTo>
                <a:lnTo>
                  <a:pt x="53517" y="109728"/>
                </a:lnTo>
                <a:lnTo>
                  <a:pt x="53517" y="84074"/>
                </a:lnTo>
                <a:lnTo>
                  <a:pt x="81432" y="84074"/>
                </a:lnTo>
                <a:lnTo>
                  <a:pt x="81432" y="60706"/>
                </a:lnTo>
                <a:close/>
              </a:path>
              <a:path w="260984" h="180340">
                <a:moveTo>
                  <a:pt x="72135" y="21082"/>
                </a:moveTo>
                <a:lnTo>
                  <a:pt x="63956" y="22355"/>
                </a:lnTo>
                <a:lnTo>
                  <a:pt x="57302" y="26035"/>
                </a:lnTo>
                <a:lnTo>
                  <a:pt x="52830" y="31904"/>
                </a:lnTo>
                <a:lnTo>
                  <a:pt x="51193" y="39751"/>
                </a:lnTo>
                <a:lnTo>
                  <a:pt x="52830" y="46579"/>
                </a:lnTo>
                <a:lnTo>
                  <a:pt x="57302" y="52562"/>
                </a:lnTo>
                <a:lnTo>
                  <a:pt x="63956" y="56806"/>
                </a:lnTo>
                <a:lnTo>
                  <a:pt x="72135" y="58419"/>
                </a:lnTo>
                <a:lnTo>
                  <a:pt x="76784" y="58419"/>
                </a:lnTo>
                <a:lnTo>
                  <a:pt x="81432" y="56007"/>
                </a:lnTo>
                <a:lnTo>
                  <a:pt x="86093" y="53721"/>
                </a:lnTo>
                <a:lnTo>
                  <a:pt x="86093" y="51435"/>
                </a:lnTo>
                <a:lnTo>
                  <a:pt x="88417" y="46736"/>
                </a:lnTo>
                <a:lnTo>
                  <a:pt x="90741" y="44323"/>
                </a:lnTo>
                <a:lnTo>
                  <a:pt x="90741" y="39751"/>
                </a:lnTo>
                <a:lnTo>
                  <a:pt x="89141" y="31904"/>
                </a:lnTo>
                <a:lnTo>
                  <a:pt x="84924" y="26035"/>
                </a:lnTo>
                <a:lnTo>
                  <a:pt x="78965" y="22355"/>
                </a:lnTo>
                <a:lnTo>
                  <a:pt x="72135" y="21082"/>
                </a:lnTo>
                <a:close/>
              </a:path>
              <a:path w="260984" h="180340">
                <a:moveTo>
                  <a:pt x="188467" y="21082"/>
                </a:moveTo>
                <a:lnTo>
                  <a:pt x="180653" y="22355"/>
                </a:lnTo>
                <a:lnTo>
                  <a:pt x="174802" y="26035"/>
                </a:lnTo>
                <a:lnTo>
                  <a:pt x="171133" y="31904"/>
                </a:lnTo>
                <a:lnTo>
                  <a:pt x="169862" y="39751"/>
                </a:lnTo>
                <a:lnTo>
                  <a:pt x="169862" y="46736"/>
                </a:lnTo>
                <a:lnTo>
                  <a:pt x="172186" y="51435"/>
                </a:lnTo>
                <a:lnTo>
                  <a:pt x="174510" y="51435"/>
                </a:lnTo>
                <a:lnTo>
                  <a:pt x="174510" y="53721"/>
                </a:lnTo>
                <a:lnTo>
                  <a:pt x="179158" y="56007"/>
                </a:lnTo>
                <a:lnTo>
                  <a:pt x="183819" y="58419"/>
                </a:lnTo>
                <a:lnTo>
                  <a:pt x="188467" y="58419"/>
                </a:lnTo>
                <a:lnTo>
                  <a:pt x="195304" y="56806"/>
                </a:lnTo>
                <a:lnTo>
                  <a:pt x="201268" y="52562"/>
                </a:lnTo>
                <a:lnTo>
                  <a:pt x="205486" y="46579"/>
                </a:lnTo>
                <a:lnTo>
                  <a:pt x="207086" y="39751"/>
                </a:lnTo>
                <a:lnTo>
                  <a:pt x="205486" y="31904"/>
                </a:lnTo>
                <a:lnTo>
                  <a:pt x="201268" y="26035"/>
                </a:lnTo>
                <a:lnTo>
                  <a:pt x="195304" y="22355"/>
                </a:lnTo>
                <a:lnTo>
                  <a:pt x="188467" y="210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57300" y="298549"/>
            <a:ext cx="370291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u="none" spc="400" dirty="0">
                <a:solidFill>
                  <a:srgbClr val="FFFFFF"/>
                </a:solidFill>
                <a:latin typeface="微软雅黑"/>
                <a:cs typeface="微软雅黑"/>
              </a:rPr>
              <a:t>为什</a:t>
            </a:r>
            <a:r>
              <a:rPr sz="3200" b="1" u="none" spc="415" dirty="0">
                <a:solidFill>
                  <a:srgbClr val="FFFFFF"/>
                </a:solidFill>
                <a:latin typeface="微软雅黑"/>
                <a:cs typeface="微软雅黑"/>
              </a:rPr>
              <a:t>么</a:t>
            </a:r>
            <a:r>
              <a:rPr sz="3200" b="1" u="none" spc="400" dirty="0">
                <a:solidFill>
                  <a:srgbClr val="FFFFFF"/>
                </a:solidFill>
                <a:latin typeface="微软雅黑"/>
                <a:cs typeface="微软雅黑"/>
              </a:rPr>
              <a:t>使</a:t>
            </a:r>
            <a:r>
              <a:rPr sz="3200" b="1" u="none" spc="4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3200" b="1" u="none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3200" b="1" u="none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b="1" u="none" spc="-5" dirty="0">
                <a:solidFill>
                  <a:srgbClr val="FFFFFF"/>
                </a:solidFill>
                <a:latin typeface="微软雅黑"/>
                <a:cs typeface="微软雅黑"/>
              </a:rPr>
              <a:t>？</a:t>
            </a:r>
            <a:endParaRPr sz="3200" dirty="0">
              <a:latin typeface="微软雅黑"/>
              <a:cs typeface="微软雅黑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14172" y="1077909"/>
            <a:ext cx="5653228" cy="2381431"/>
            <a:chOff x="1315894" y="2103120"/>
            <a:chExt cx="4361132" cy="1966003"/>
          </a:xfrm>
        </p:grpSpPr>
        <p:sp>
          <p:nvSpPr>
            <p:cNvPr id="10" name="object 10"/>
            <p:cNvSpPr/>
            <p:nvPr/>
          </p:nvSpPr>
          <p:spPr>
            <a:xfrm>
              <a:off x="1680972" y="2103120"/>
              <a:ext cx="3996054" cy="1782961"/>
            </a:xfrm>
            <a:custGeom>
              <a:avLst/>
              <a:gdLst/>
              <a:ahLst/>
              <a:cxnLst/>
              <a:rect l="l" t="t" r="r" b="b"/>
              <a:pathLst>
                <a:path w="3996054" h="1373504">
                  <a:moveTo>
                    <a:pt x="0" y="104266"/>
                  </a:moveTo>
                  <a:lnTo>
                    <a:pt x="8201" y="63704"/>
                  </a:lnTo>
                  <a:lnTo>
                    <a:pt x="30559" y="30559"/>
                  </a:lnTo>
                  <a:lnTo>
                    <a:pt x="63704" y="8201"/>
                  </a:lnTo>
                  <a:lnTo>
                    <a:pt x="104267" y="0"/>
                  </a:lnTo>
                  <a:lnTo>
                    <a:pt x="3891661" y="0"/>
                  </a:lnTo>
                  <a:lnTo>
                    <a:pt x="3932223" y="8201"/>
                  </a:lnTo>
                  <a:lnTo>
                    <a:pt x="3965368" y="30559"/>
                  </a:lnTo>
                  <a:lnTo>
                    <a:pt x="3987726" y="63704"/>
                  </a:lnTo>
                  <a:lnTo>
                    <a:pt x="3995928" y="104266"/>
                  </a:lnTo>
                  <a:lnTo>
                    <a:pt x="3995928" y="1268856"/>
                  </a:lnTo>
                  <a:lnTo>
                    <a:pt x="3987726" y="1309419"/>
                  </a:lnTo>
                  <a:lnTo>
                    <a:pt x="3965368" y="1342564"/>
                  </a:lnTo>
                  <a:lnTo>
                    <a:pt x="3932223" y="1364922"/>
                  </a:lnTo>
                  <a:lnTo>
                    <a:pt x="3891661" y="1373123"/>
                  </a:lnTo>
                  <a:lnTo>
                    <a:pt x="104267" y="1373123"/>
                  </a:lnTo>
                  <a:lnTo>
                    <a:pt x="63704" y="1364922"/>
                  </a:lnTo>
                  <a:lnTo>
                    <a:pt x="30559" y="1342564"/>
                  </a:lnTo>
                  <a:lnTo>
                    <a:pt x="8201" y="1309419"/>
                  </a:lnTo>
                  <a:lnTo>
                    <a:pt x="0" y="1268856"/>
                  </a:lnTo>
                  <a:lnTo>
                    <a:pt x="0" y="10426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5894" y="2619870"/>
              <a:ext cx="730157" cy="795133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2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2" y="847344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4" y="423672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99616" y="2822971"/>
              <a:ext cx="325120" cy="277495"/>
            </a:xfrm>
            <a:custGeom>
              <a:avLst/>
              <a:gdLst/>
              <a:ahLst/>
              <a:cxnLst/>
              <a:rect l="l" t="t" r="r" b="b"/>
              <a:pathLst>
                <a:path w="325119" h="277494">
                  <a:moveTo>
                    <a:pt x="98425" y="219201"/>
                  </a:moveTo>
                  <a:lnTo>
                    <a:pt x="0" y="219201"/>
                  </a:lnTo>
                  <a:lnTo>
                    <a:pt x="49276" y="277367"/>
                  </a:lnTo>
                  <a:lnTo>
                    <a:pt x="98425" y="219201"/>
                  </a:lnTo>
                  <a:close/>
                </a:path>
                <a:path w="325119" h="277494">
                  <a:moveTo>
                    <a:pt x="211582" y="219201"/>
                  </a:moveTo>
                  <a:lnTo>
                    <a:pt x="113030" y="219201"/>
                  </a:lnTo>
                  <a:lnTo>
                    <a:pt x="162306" y="277367"/>
                  </a:lnTo>
                  <a:lnTo>
                    <a:pt x="211582" y="219201"/>
                  </a:lnTo>
                  <a:close/>
                </a:path>
                <a:path w="325119" h="277494">
                  <a:moveTo>
                    <a:pt x="324612" y="219201"/>
                  </a:moveTo>
                  <a:lnTo>
                    <a:pt x="226187" y="219201"/>
                  </a:lnTo>
                  <a:lnTo>
                    <a:pt x="275336" y="277367"/>
                  </a:lnTo>
                  <a:lnTo>
                    <a:pt x="324612" y="219201"/>
                  </a:lnTo>
                  <a:close/>
                </a:path>
                <a:path w="325119" h="277494">
                  <a:moveTo>
                    <a:pt x="180975" y="0"/>
                  </a:moveTo>
                  <a:lnTo>
                    <a:pt x="143637" y="0"/>
                  </a:lnTo>
                  <a:lnTo>
                    <a:pt x="143637" y="38099"/>
                  </a:lnTo>
                  <a:lnTo>
                    <a:pt x="141478" y="44576"/>
                  </a:lnTo>
                  <a:lnTo>
                    <a:pt x="113538" y="78993"/>
                  </a:lnTo>
                  <a:lnTo>
                    <a:pt x="82692" y="107934"/>
                  </a:lnTo>
                  <a:lnTo>
                    <a:pt x="67050" y="123160"/>
                  </a:lnTo>
                  <a:lnTo>
                    <a:pt x="37560" y="162258"/>
                  </a:lnTo>
                  <a:lnTo>
                    <a:pt x="30988" y="189737"/>
                  </a:lnTo>
                  <a:lnTo>
                    <a:pt x="30988" y="219201"/>
                  </a:lnTo>
                  <a:lnTo>
                    <a:pt x="68326" y="219201"/>
                  </a:lnTo>
                  <a:lnTo>
                    <a:pt x="68326" y="184911"/>
                  </a:lnTo>
                  <a:lnTo>
                    <a:pt x="70358" y="178561"/>
                  </a:lnTo>
                  <a:lnTo>
                    <a:pt x="98425" y="144525"/>
                  </a:lnTo>
                  <a:lnTo>
                    <a:pt x="132072" y="112932"/>
                  </a:lnTo>
                  <a:lnTo>
                    <a:pt x="143383" y="101853"/>
                  </a:lnTo>
                  <a:lnTo>
                    <a:pt x="180848" y="101853"/>
                  </a:lnTo>
                  <a:lnTo>
                    <a:pt x="180848" y="101472"/>
                  </a:lnTo>
                  <a:lnTo>
                    <a:pt x="234939" y="101472"/>
                  </a:lnTo>
                  <a:lnTo>
                    <a:pt x="204289" y="72080"/>
                  </a:lnTo>
                  <a:lnTo>
                    <a:pt x="181016" y="38099"/>
                  </a:lnTo>
                  <a:lnTo>
                    <a:pt x="180975" y="0"/>
                  </a:lnTo>
                  <a:close/>
                </a:path>
                <a:path w="325119" h="277494">
                  <a:moveTo>
                    <a:pt x="180848" y="101853"/>
                  </a:moveTo>
                  <a:lnTo>
                    <a:pt x="143383" y="101853"/>
                  </a:lnTo>
                  <a:lnTo>
                    <a:pt x="143383" y="219201"/>
                  </a:lnTo>
                  <a:lnTo>
                    <a:pt x="180848" y="219201"/>
                  </a:lnTo>
                  <a:lnTo>
                    <a:pt x="180848" y="101853"/>
                  </a:lnTo>
                  <a:close/>
                </a:path>
                <a:path w="325119" h="277494">
                  <a:moveTo>
                    <a:pt x="234939" y="101472"/>
                  </a:moveTo>
                  <a:lnTo>
                    <a:pt x="180848" y="101472"/>
                  </a:lnTo>
                  <a:lnTo>
                    <a:pt x="192254" y="112647"/>
                  </a:lnTo>
                  <a:lnTo>
                    <a:pt x="215451" y="134233"/>
                  </a:lnTo>
                  <a:lnTo>
                    <a:pt x="226187" y="144525"/>
                  </a:lnTo>
                  <a:lnTo>
                    <a:pt x="254254" y="178561"/>
                  </a:lnTo>
                  <a:lnTo>
                    <a:pt x="256286" y="184911"/>
                  </a:lnTo>
                  <a:lnTo>
                    <a:pt x="256286" y="219201"/>
                  </a:lnTo>
                  <a:lnTo>
                    <a:pt x="293624" y="219201"/>
                  </a:lnTo>
                  <a:lnTo>
                    <a:pt x="293624" y="189737"/>
                  </a:lnTo>
                  <a:lnTo>
                    <a:pt x="291802" y="175373"/>
                  </a:lnTo>
                  <a:lnTo>
                    <a:pt x="271907" y="139064"/>
                  </a:lnTo>
                  <a:lnTo>
                    <a:pt x="241919" y="107934"/>
                  </a:lnTo>
                  <a:lnTo>
                    <a:pt x="234939" y="1014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2322957" y="2393023"/>
              <a:ext cx="3225800" cy="1676100"/>
            </a:xfrm>
            <a:prstGeom prst="rect">
              <a:avLst/>
            </a:prstGeom>
          </p:spPr>
          <p:txBody>
            <a:bodyPr vert="horz" wrap="square" lIns="0" tIns="85090" rIns="0" bIns="0" rtlCol="0">
              <a:spAutoFit/>
            </a:bodyPr>
            <a:lstStyle/>
            <a:p>
              <a:pPr marL="12700">
                <a:spcBef>
                  <a:spcPts val="635"/>
                </a:spcBef>
              </a:pPr>
              <a:r>
                <a:rPr sz="2800" b="1" spc="-5" dirty="0">
                  <a:solidFill>
                    <a:srgbClr val="FF0000"/>
                  </a:solidFill>
                  <a:latin typeface="微软雅黑"/>
                  <a:cs typeface="微软雅黑"/>
                </a:rPr>
                <a:t>TB级数据的出现</a:t>
              </a:r>
            </a:p>
            <a:p>
              <a:pPr marL="12700" marR="5080">
                <a:spcBef>
                  <a:spcPts val="409"/>
                </a:spcBef>
              </a:pPr>
              <a:r>
                <a:rPr sz="2400" dirty="0">
                  <a:solidFill>
                    <a:srgbClr val="FFFFFF"/>
                  </a:solidFill>
                  <a:latin typeface="微软雅黑"/>
                  <a:cs typeface="微软雅黑"/>
                </a:rPr>
                <a:t>商业公司、政府、学术团体可获取的数据量有了 非常可观的增长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106692" y="1081537"/>
            <a:ext cx="5704308" cy="2156083"/>
            <a:chOff x="6515100" y="1714309"/>
            <a:chExt cx="5032248" cy="1873377"/>
          </a:xfrm>
        </p:grpSpPr>
        <p:sp>
          <p:nvSpPr>
            <p:cNvPr id="13" name="object 13"/>
            <p:cNvSpPr/>
            <p:nvPr/>
          </p:nvSpPr>
          <p:spPr>
            <a:xfrm>
              <a:off x="6903719" y="1714309"/>
              <a:ext cx="4643629" cy="1873377"/>
            </a:xfrm>
            <a:custGeom>
              <a:avLst/>
              <a:gdLst/>
              <a:ahLst/>
              <a:cxnLst/>
              <a:rect l="l" t="t" r="r" b="b"/>
              <a:pathLst>
                <a:path w="3996054" h="1373504">
                  <a:moveTo>
                    <a:pt x="0" y="104266"/>
                  </a:moveTo>
                  <a:lnTo>
                    <a:pt x="8201" y="63704"/>
                  </a:lnTo>
                  <a:lnTo>
                    <a:pt x="30559" y="30559"/>
                  </a:lnTo>
                  <a:lnTo>
                    <a:pt x="63704" y="8201"/>
                  </a:lnTo>
                  <a:lnTo>
                    <a:pt x="104267" y="0"/>
                  </a:lnTo>
                  <a:lnTo>
                    <a:pt x="3891661" y="0"/>
                  </a:lnTo>
                  <a:lnTo>
                    <a:pt x="3932223" y="8201"/>
                  </a:lnTo>
                  <a:lnTo>
                    <a:pt x="3965368" y="30559"/>
                  </a:lnTo>
                  <a:lnTo>
                    <a:pt x="3987726" y="63704"/>
                  </a:lnTo>
                  <a:lnTo>
                    <a:pt x="3995928" y="104266"/>
                  </a:lnTo>
                  <a:lnTo>
                    <a:pt x="3995928" y="1268856"/>
                  </a:lnTo>
                  <a:lnTo>
                    <a:pt x="3987726" y="1309419"/>
                  </a:lnTo>
                  <a:lnTo>
                    <a:pt x="3965368" y="1342564"/>
                  </a:lnTo>
                  <a:lnTo>
                    <a:pt x="3932223" y="1364922"/>
                  </a:lnTo>
                  <a:lnTo>
                    <a:pt x="3891661" y="1373123"/>
                  </a:lnTo>
                  <a:lnTo>
                    <a:pt x="104267" y="1373123"/>
                  </a:lnTo>
                  <a:lnTo>
                    <a:pt x="63704" y="1364922"/>
                  </a:lnTo>
                  <a:lnTo>
                    <a:pt x="30559" y="1342564"/>
                  </a:lnTo>
                  <a:lnTo>
                    <a:pt x="8201" y="1309419"/>
                  </a:lnTo>
                  <a:lnTo>
                    <a:pt x="0" y="1268856"/>
                  </a:lnTo>
                  <a:lnTo>
                    <a:pt x="0" y="10426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15100" y="2362200"/>
              <a:ext cx="847725" cy="847725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2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2" y="847344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4" y="423672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903719" y="2651760"/>
              <a:ext cx="208915" cy="180340"/>
            </a:xfrm>
            <a:custGeom>
              <a:avLst/>
              <a:gdLst/>
              <a:ahLst/>
              <a:cxnLst/>
              <a:rect l="l" t="t" r="r" b="b"/>
              <a:pathLst>
                <a:path w="208915" h="180339">
                  <a:moveTo>
                    <a:pt x="208788" y="0"/>
                  </a:moveTo>
                  <a:lnTo>
                    <a:pt x="0" y="0"/>
                  </a:lnTo>
                  <a:lnTo>
                    <a:pt x="0" y="179832"/>
                  </a:lnTo>
                  <a:lnTo>
                    <a:pt x="94869" y="179832"/>
                  </a:lnTo>
                  <a:lnTo>
                    <a:pt x="102004" y="168741"/>
                  </a:lnTo>
                  <a:lnTo>
                    <a:pt x="111950" y="160067"/>
                  </a:lnTo>
                  <a:lnTo>
                    <a:pt x="124086" y="154418"/>
                  </a:lnTo>
                  <a:lnTo>
                    <a:pt x="137795" y="152400"/>
                  </a:lnTo>
                  <a:lnTo>
                    <a:pt x="208788" y="152400"/>
                  </a:lnTo>
                  <a:lnTo>
                    <a:pt x="208788" y="0"/>
                  </a:lnTo>
                  <a:close/>
                </a:path>
                <a:path w="208915" h="180339">
                  <a:moveTo>
                    <a:pt x="208788" y="152400"/>
                  </a:moveTo>
                  <a:lnTo>
                    <a:pt x="137795" y="152400"/>
                  </a:lnTo>
                  <a:lnTo>
                    <a:pt x="151485" y="154418"/>
                  </a:lnTo>
                  <a:lnTo>
                    <a:pt x="163591" y="160067"/>
                  </a:lnTo>
                  <a:lnTo>
                    <a:pt x="173531" y="168741"/>
                  </a:lnTo>
                  <a:lnTo>
                    <a:pt x="180721" y="179832"/>
                  </a:lnTo>
                  <a:lnTo>
                    <a:pt x="208788" y="179832"/>
                  </a:lnTo>
                  <a:lnTo>
                    <a:pt x="208788" y="152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55892" y="2700527"/>
              <a:ext cx="124968" cy="17983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013447" y="2819400"/>
              <a:ext cx="62865" cy="60960"/>
            </a:xfrm>
            <a:custGeom>
              <a:avLst/>
              <a:gdLst/>
              <a:ahLst/>
              <a:cxnLst/>
              <a:rect l="l" t="t" r="r" b="b"/>
              <a:pathLst>
                <a:path w="62865" h="60960">
                  <a:moveTo>
                    <a:pt x="35305" y="0"/>
                  </a:moveTo>
                  <a:lnTo>
                    <a:pt x="27177" y="0"/>
                  </a:lnTo>
                  <a:lnTo>
                    <a:pt x="23113" y="761"/>
                  </a:lnTo>
                  <a:lnTo>
                    <a:pt x="2412" y="18795"/>
                  </a:lnTo>
                  <a:lnTo>
                    <a:pt x="761" y="22478"/>
                  </a:lnTo>
                  <a:lnTo>
                    <a:pt x="0" y="26542"/>
                  </a:lnTo>
                  <a:lnTo>
                    <a:pt x="0" y="34416"/>
                  </a:lnTo>
                  <a:lnTo>
                    <a:pt x="761" y="38480"/>
                  </a:lnTo>
                  <a:lnTo>
                    <a:pt x="2412" y="42163"/>
                  </a:lnTo>
                  <a:lnTo>
                    <a:pt x="3936" y="45846"/>
                  </a:lnTo>
                  <a:lnTo>
                    <a:pt x="27177" y="60959"/>
                  </a:lnTo>
                  <a:lnTo>
                    <a:pt x="35305" y="60959"/>
                  </a:lnTo>
                  <a:lnTo>
                    <a:pt x="60070" y="42163"/>
                  </a:lnTo>
                  <a:lnTo>
                    <a:pt x="61721" y="38480"/>
                  </a:lnTo>
                  <a:lnTo>
                    <a:pt x="62483" y="34416"/>
                  </a:lnTo>
                  <a:lnTo>
                    <a:pt x="62483" y="26542"/>
                  </a:lnTo>
                  <a:lnTo>
                    <a:pt x="61721" y="22478"/>
                  </a:lnTo>
                  <a:lnTo>
                    <a:pt x="60070" y="18795"/>
                  </a:lnTo>
                  <a:lnTo>
                    <a:pt x="58546" y="15112"/>
                  </a:lnTo>
                  <a:lnTo>
                    <a:pt x="56260" y="11683"/>
                  </a:lnTo>
                  <a:lnTo>
                    <a:pt x="50418" y="6095"/>
                  </a:lnTo>
                  <a:lnTo>
                    <a:pt x="46989" y="3809"/>
                  </a:lnTo>
                  <a:lnTo>
                    <a:pt x="39369" y="761"/>
                  </a:lnTo>
                  <a:lnTo>
                    <a:pt x="35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7480554" y="1981200"/>
              <a:ext cx="3873246" cy="1302280"/>
            </a:xfrm>
            <a:prstGeom prst="rect">
              <a:avLst/>
            </a:prstGeom>
          </p:spPr>
          <p:txBody>
            <a:bodyPr vert="horz" wrap="square" lIns="0" tIns="8064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635"/>
                </a:spcBef>
              </a:pPr>
              <a:r>
                <a:rPr sz="2800" b="1" spc="-5" dirty="0">
                  <a:solidFill>
                    <a:srgbClr val="FF0000"/>
                  </a:solidFill>
                  <a:latin typeface="微软雅黑"/>
                  <a:cs typeface="微软雅黑"/>
                </a:rPr>
                <a:t>数据产业的蓬勃发展</a:t>
              </a:r>
            </a:p>
            <a:p>
              <a:pPr marL="12700">
                <a:lnSpc>
                  <a:spcPct val="100000"/>
                </a:lnSpc>
                <a:spcBef>
                  <a:spcPts val="409"/>
                </a:spcBef>
              </a:pPr>
              <a:r>
                <a:rPr sz="2400" dirty="0">
                  <a:solidFill>
                    <a:srgbClr val="FFFFFF"/>
                  </a:solidFill>
                  <a:latin typeface="微软雅黑"/>
                  <a:cs typeface="微软雅黑"/>
                </a:rPr>
                <a:t>从海量数据中收集信息已经成为了一项产业</a:t>
              </a:r>
              <a:endParaRPr sz="2400" dirty="0">
                <a:latin typeface="微软雅黑"/>
                <a:cs typeface="微软雅黑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14172" y="3764719"/>
            <a:ext cx="5653228" cy="2589372"/>
            <a:chOff x="1315894" y="3968496"/>
            <a:chExt cx="4361132" cy="2301935"/>
          </a:xfrm>
        </p:grpSpPr>
        <p:sp>
          <p:nvSpPr>
            <p:cNvPr id="18" name="object 18"/>
            <p:cNvSpPr/>
            <p:nvPr/>
          </p:nvSpPr>
          <p:spPr>
            <a:xfrm>
              <a:off x="1680972" y="3968496"/>
              <a:ext cx="3996054" cy="2301935"/>
            </a:xfrm>
            <a:custGeom>
              <a:avLst/>
              <a:gdLst/>
              <a:ahLst/>
              <a:cxnLst/>
              <a:rect l="l" t="t" r="r" b="b"/>
              <a:pathLst>
                <a:path w="3996054" h="1373504">
                  <a:moveTo>
                    <a:pt x="0" y="104266"/>
                  </a:moveTo>
                  <a:lnTo>
                    <a:pt x="8201" y="63704"/>
                  </a:lnTo>
                  <a:lnTo>
                    <a:pt x="30559" y="30559"/>
                  </a:lnTo>
                  <a:lnTo>
                    <a:pt x="63704" y="8201"/>
                  </a:lnTo>
                  <a:lnTo>
                    <a:pt x="104267" y="0"/>
                  </a:lnTo>
                  <a:lnTo>
                    <a:pt x="3891661" y="0"/>
                  </a:lnTo>
                  <a:lnTo>
                    <a:pt x="3932223" y="8201"/>
                  </a:lnTo>
                  <a:lnTo>
                    <a:pt x="3965368" y="30559"/>
                  </a:lnTo>
                  <a:lnTo>
                    <a:pt x="3987726" y="63704"/>
                  </a:lnTo>
                  <a:lnTo>
                    <a:pt x="3995928" y="104266"/>
                  </a:lnTo>
                  <a:lnTo>
                    <a:pt x="3995928" y="1268856"/>
                  </a:lnTo>
                  <a:lnTo>
                    <a:pt x="3987726" y="1309419"/>
                  </a:lnTo>
                  <a:lnTo>
                    <a:pt x="3965368" y="1342564"/>
                  </a:lnTo>
                  <a:lnTo>
                    <a:pt x="3932223" y="1364922"/>
                  </a:lnTo>
                  <a:lnTo>
                    <a:pt x="3891661" y="1373123"/>
                  </a:lnTo>
                  <a:lnTo>
                    <a:pt x="104267" y="1373123"/>
                  </a:lnTo>
                  <a:lnTo>
                    <a:pt x="63704" y="1364922"/>
                  </a:lnTo>
                  <a:lnTo>
                    <a:pt x="30559" y="1342564"/>
                  </a:lnTo>
                  <a:lnTo>
                    <a:pt x="8201" y="1309419"/>
                  </a:lnTo>
                  <a:lnTo>
                    <a:pt x="0" y="1268856"/>
                  </a:lnTo>
                  <a:lnTo>
                    <a:pt x="0" y="10426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5894" y="4686163"/>
              <a:ext cx="759712" cy="833638"/>
            </a:xfrm>
            <a:custGeom>
              <a:avLst/>
              <a:gdLst/>
              <a:ahLst/>
              <a:cxnLst/>
              <a:rect l="l" t="t" r="r" b="b"/>
              <a:pathLst>
                <a:path w="847725" h="847725">
                  <a:moveTo>
                    <a:pt x="423672" y="0"/>
                  </a:moveTo>
                  <a:lnTo>
                    <a:pt x="374272" y="2851"/>
                  </a:lnTo>
                  <a:lnTo>
                    <a:pt x="326544" y="11192"/>
                  </a:lnTo>
                  <a:lnTo>
                    <a:pt x="280806" y="24705"/>
                  </a:lnTo>
                  <a:lnTo>
                    <a:pt x="237375" y="43071"/>
                  </a:lnTo>
                  <a:lnTo>
                    <a:pt x="196570" y="65973"/>
                  </a:lnTo>
                  <a:lnTo>
                    <a:pt x="158709" y="93092"/>
                  </a:lnTo>
                  <a:lnTo>
                    <a:pt x="124110" y="124110"/>
                  </a:lnTo>
                  <a:lnTo>
                    <a:pt x="93092" y="158709"/>
                  </a:lnTo>
                  <a:lnTo>
                    <a:pt x="65973" y="196570"/>
                  </a:lnTo>
                  <a:lnTo>
                    <a:pt x="43071" y="237375"/>
                  </a:lnTo>
                  <a:lnTo>
                    <a:pt x="24705" y="280806"/>
                  </a:lnTo>
                  <a:lnTo>
                    <a:pt x="11192" y="326544"/>
                  </a:lnTo>
                  <a:lnTo>
                    <a:pt x="2851" y="374272"/>
                  </a:lnTo>
                  <a:lnTo>
                    <a:pt x="0" y="423671"/>
                  </a:lnTo>
                  <a:lnTo>
                    <a:pt x="2851" y="473071"/>
                  </a:lnTo>
                  <a:lnTo>
                    <a:pt x="11192" y="520799"/>
                  </a:lnTo>
                  <a:lnTo>
                    <a:pt x="24705" y="566537"/>
                  </a:lnTo>
                  <a:lnTo>
                    <a:pt x="43071" y="609968"/>
                  </a:lnTo>
                  <a:lnTo>
                    <a:pt x="65973" y="650773"/>
                  </a:lnTo>
                  <a:lnTo>
                    <a:pt x="93092" y="688634"/>
                  </a:lnTo>
                  <a:lnTo>
                    <a:pt x="124110" y="723233"/>
                  </a:lnTo>
                  <a:lnTo>
                    <a:pt x="158709" y="754251"/>
                  </a:lnTo>
                  <a:lnTo>
                    <a:pt x="196570" y="781370"/>
                  </a:lnTo>
                  <a:lnTo>
                    <a:pt x="237375" y="804272"/>
                  </a:lnTo>
                  <a:lnTo>
                    <a:pt x="280806" y="822638"/>
                  </a:lnTo>
                  <a:lnTo>
                    <a:pt x="326544" y="836151"/>
                  </a:lnTo>
                  <a:lnTo>
                    <a:pt x="374272" y="844492"/>
                  </a:lnTo>
                  <a:lnTo>
                    <a:pt x="423672" y="847343"/>
                  </a:lnTo>
                  <a:lnTo>
                    <a:pt x="473071" y="844492"/>
                  </a:lnTo>
                  <a:lnTo>
                    <a:pt x="520799" y="836151"/>
                  </a:lnTo>
                  <a:lnTo>
                    <a:pt x="566537" y="822638"/>
                  </a:lnTo>
                  <a:lnTo>
                    <a:pt x="609968" y="804272"/>
                  </a:lnTo>
                  <a:lnTo>
                    <a:pt x="650773" y="781370"/>
                  </a:lnTo>
                  <a:lnTo>
                    <a:pt x="688634" y="754251"/>
                  </a:lnTo>
                  <a:lnTo>
                    <a:pt x="723233" y="723233"/>
                  </a:lnTo>
                  <a:lnTo>
                    <a:pt x="754251" y="688634"/>
                  </a:lnTo>
                  <a:lnTo>
                    <a:pt x="781370" y="650773"/>
                  </a:lnTo>
                  <a:lnTo>
                    <a:pt x="804272" y="609968"/>
                  </a:lnTo>
                  <a:lnTo>
                    <a:pt x="822638" y="566537"/>
                  </a:lnTo>
                  <a:lnTo>
                    <a:pt x="836151" y="520799"/>
                  </a:lnTo>
                  <a:lnTo>
                    <a:pt x="844492" y="473071"/>
                  </a:lnTo>
                  <a:lnTo>
                    <a:pt x="847344" y="423671"/>
                  </a:lnTo>
                  <a:lnTo>
                    <a:pt x="844492" y="374272"/>
                  </a:lnTo>
                  <a:lnTo>
                    <a:pt x="836151" y="326544"/>
                  </a:lnTo>
                  <a:lnTo>
                    <a:pt x="822638" y="280806"/>
                  </a:lnTo>
                  <a:lnTo>
                    <a:pt x="804272" y="237375"/>
                  </a:lnTo>
                  <a:lnTo>
                    <a:pt x="781370" y="196570"/>
                  </a:lnTo>
                  <a:lnTo>
                    <a:pt x="754251" y="158709"/>
                  </a:lnTo>
                  <a:lnTo>
                    <a:pt x="723233" y="124110"/>
                  </a:lnTo>
                  <a:lnTo>
                    <a:pt x="688634" y="93092"/>
                  </a:lnTo>
                  <a:lnTo>
                    <a:pt x="650773" y="65973"/>
                  </a:lnTo>
                  <a:lnTo>
                    <a:pt x="609968" y="43071"/>
                  </a:lnTo>
                  <a:lnTo>
                    <a:pt x="566537" y="24705"/>
                  </a:lnTo>
                  <a:lnTo>
                    <a:pt x="520799" y="11192"/>
                  </a:lnTo>
                  <a:lnTo>
                    <a:pt x="473071" y="2851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17139" y="4927783"/>
              <a:ext cx="323215" cy="325120"/>
            </a:xfrm>
            <a:custGeom>
              <a:avLst/>
              <a:gdLst/>
              <a:ahLst/>
              <a:cxnLst/>
              <a:rect l="l" t="t" r="r" b="b"/>
              <a:pathLst>
                <a:path w="323214" h="325120">
                  <a:moveTo>
                    <a:pt x="265287" y="201041"/>
                  </a:moveTo>
                  <a:lnTo>
                    <a:pt x="135001" y="201041"/>
                  </a:lnTo>
                  <a:lnTo>
                    <a:pt x="158369" y="224536"/>
                  </a:lnTo>
                  <a:lnTo>
                    <a:pt x="208153" y="224536"/>
                  </a:lnTo>
                  <a:lnTo>
                    <a:pt x="208153" y="274574"/>
                  </a:lnTo>
                  <a:lnTo>
                    <a:pt x="257937" y="274574"/>
                  </a:lnTo>
                  <a:lnTo>
                    <a:pt x="257937" y="324612"/>
                  </a:lnTo>
                  <a:lnTo>
                    <a:pt x="323088" y="324612"/>
                  </a:lnTo>
                  <a:lnTo>
                    <a:pt x="323088" y="259080"/>
                  </a:lnTo>
                  <a:lnTo>
                    <a:pt x="265287" y="201041"/>
                  </a:lnTo>
                  <a:close/>
                </a:path>
                <a:path w="323214" h="325120">
                  <a:moveTo>
                    <a:pt x="102616" y="0"/>
                  </a:moveTo>
                  <a:lnTo>
                    <a:pt x="62686" y="8112"/>
                  </a:lnTo>
                  <a:lnTo>
                    <a:pt x="30067" y="30226"/>
                  </a:lnTo>
                  <a:lnTo>
                    <a:pt x="8068" y="63007"/>
                  </a:lnTo>
                  <a:lnTo>
                    <a:pt x="0" y="103124"/>
                  </a:lnTo>
                  <a:lnTo>
                    <a:pt x="8068" y="143240"/>
                  </a:lnTo>
                  <a:lnTo>
                    <a:pt x="30067" y="176022"/>
                  </a:lnTo>
                  <a:lnTo>
                    <a:pt x="62686" y="198135"/>
                  </a:lnTo>
                  <a:lnTo>
                    <a:pt x="102616" y="206248"/>
                  </a:lnTo>
                  <a:lnTo>
                    <a:pt x="111015" y="205898"/>
                  </a:lnTo>
                  <a:lnTo>
                    <a:pt x="119237" y="204882"/>
                  </a:lnTo>
                  <a:lnTo>
                    <a:pt x="127244" y="203247"/>
                  </a:lnTo>
                  <a:lnTo>
                    <a:pt x="135001" y="201041"/>
                  </a:lnTo>
                  <a:lnTo>
                    <a:pt x="265287" y="201041"/>
                  </a:lnTo>
                  <a:lnTo>
                    <a:pt x="200152" y="135636"/>
                  </a:lnTo>
                  <a:lnTo>
                    <a:pt x="202358" y="127805"/>
                  </a:lnTo>
                  <a:lnTo>
                    <a:pt x="203993" y="119761"/>
                  </a:lnTo>
                  <a:lnTo>
                    <a:pt x="204495" y="115697"/>
                  </a:lnTo>
                  <a:lnTo>
                    <a:pt x="81280" y="115697"/>
                  </a:lnTo>
                  <a:lnTo>
                    <a:pt x="67825" y="112974"/>
                  </a:lnTo>
                  <a:lnTo>
                    <a:pt x="56800" y="105537"/>
                  </a:lnTo>
                  <a:lnTo>
                    <a:pt x="49347" y="94480"/>
                  </a:lnTo>
                  <a:lnTo>
                    <a:pt x="46609" y="80899"/>
                  </a:lnTo>
                  <a:lnTo>
                    <a:pt x="49347" y="67371"/>
                  </a:lnTo>
                  <a:lnTo>
                    <a:pt x="56800" y="56308"/>
                  </a:lnTo>
                  <a:lnTo>
                    <a:pt x="67825" y="48841"/>
                  </a:lnTo>
                  <a:lnTo>
                    <a:pt x="81280" y="46101"/>
                  </a:lnTo>
                  <a:lnTo>
                    <a:pt x="185935" y="46101"/>
                  </a:lnTo>
                  <a:lnTo>
                    <a:pt x="175275" y="30226"/>
                  </a:lnTo>
                  <a:lnTo>
                    <a:pt x="142619" y="8112"/>
                  </a:lnTo>
                  <a:lnTo>
                    <a:pt x="102616" y="0"/>
                  </a:lnTo>
                  <a:close/>
                </a:path>
                <a:path w="323214" h="325120">
                  <a:moveTo>
                    <a:pt x="185935" y="46101"/>
                  </a:moveTo>
                  <a:lnTo>
                    <a:pt x="81280" y="46101"/>
                  </a:lnTo>
                  <a:lnTo>
                    <a:pt x="94787" y="48841"/>
                  </a:lnTo>
                  <a:lnTo>
                    <a:pt x="105806" y="56308"/>
                  </a:lnTo>
                  <a:lnTo>
                    <a:pt x="113230" y="67371"/>
                  </a:lnTo>
                  <a:lnTo>
                    <a:pt x="115951" y="80899"/>
                  </a:lnTo>
                  <a:lnTo>
                    <a:pt x="113230" y="94480"/>
                  </a:lnTo>
                  <a:lnTo>
                    <a:pt x="105806" y="105537"/>
                  </a:lnTo>
                  <a:lnTo>
                    <a:pt x="94787" y="112974"/>
                  </a:lnTo>
                  <a:lnTo>
                    <a:pt x="81280" y="115697"/>
                  </a:lnTo>
                  <a:lnTo>
                    <a:pt x="204495" y="115697"/>
                  </a:lnTo>
                  <a:lnTo>
                    <a:pt x="205009" y="111525"/>
                  </a:lnTo>
                  <a:lnTo>
                    <a:pt x="205359" y="103124"/>
                  </a:lnTo>
                  <a:lnTo>
                    <a:pt x="197288" y="63007"/>
                  </a:lnTo>
                  <a:lnTo>
                    <a:pt x="185935" y="4610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2302961" y="4172623"/>
              <a:ext cx="3234867" cy="1818376"/>
            </a:xfrm>
            <a:prstGeom prst="rect">
              <a:avLst/>
            </a:prstGeom>
          </p:spPr>
          <p:txBody>
            <a:bodyPr vert="horz" wrap="square" lIns="0" tIns="85090" rIns="0" bIns="0" rtlCol="0">
              <a:spAutoFit/>
            </a:bodyPr>
            <a:lstStyle/>
            <a:p>
              <a:pPr marL="12700">
                <a:spcBef>
                  <a:spcPts val="635"/>
                </a:spcBef>
              </a:pPr>
              <a:r>
                <a:rPr sz="2800" b="1" spc="-5" dirty="0">
                  <a:solidFill>
                    <a:srgbClr val="FF0000"/>
                  </a:solidFill>
                  <a:latin typeface="微软雅黑"/>
                  <a:cs typeface="微软雅黑"/>
                </a:rPr>
                <a:t>数据分析科学的快速发展</a:t>
              </a:r>
            </a:p>
            <a:p>
              <a:pPr marL="12700" marR="5080">
                <a:spcBef>
                  <a:spcPts val="409"/>
                </a:spcBef>
              </a:pPr>
              <a:r>
                <a:rPr sz="2400" dirty="0">
                  <a:solidFill>
                    <a:srgbClr val="FFFFFF"/>
                  </a:solidFill>
                  <a:latin typeface="微软雅黑"/>
                  <a:cs typeface="微软雅黑"/>
                </a:rPr>
                <a:t>数据分析科学（包括统计学、计量心理学、计量 经济学、机器学习等）的发展一直与数据的爆炸 式增长保持同步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212399" y="3733802"/>
            <a:ext cx="5598601" cy="2620292"/>
            <a:chOff x="6691171" y="3965447"/>
            <a:chExt cx="4243654" cy="2435961"/>
          </a:xfrm>
        </p:grpSpPr>
        <p:sp>
          <p:nvSpPr>
            <p:cNvPr id="20" name="object 20"/>
            <p:cNvSpPr/>
            <p:nvPr/>
          </p:nvSpPr>
          <p:spPr>
            <a:xfrm>
              <a:off x="6938771" y="3965447"/>
              <a:ext cx="3996054" cy="2435961"/>
            </a:xfrm>
            <a:custGeom>
              <a:avLst/>
              <a:gdLst/>
              <a:ahLst/>
              <a:cxnLst/>
              <a:rect l="l" t="t" r="r" b="b"/>
              <a:pathLst>
                <a:path w="3996054" h="1373504">
                  <a:moveTo>
                    <a:pt x="0" y="104266"/>
                  </a:moveTo>
                  <a:lnTo>
                    <a:pt x="8201" y="63704"/>
                  </a:lnTo>
                  <a:lnTo>
                    <a:pt x="30559" y="30559"/>
                  </a:lnTo>
                  <a:lnTo>
                    <a:pt x="63704" y="8201"/>
                  </a:lnTo>
                  <a:lnTo>
                    <a:pt x="104267" y="0"/>
                  </a:lnTo>
                  <a:lnTo>
                    <a:pt x="3891661" y="0"/>
                  </a:lnTo>
                  <a:lnTo>
                    <a:pt x="3932223" y="8201"/>
                  </a:lnTo>
                  <a:lnTo>
                    <a:pt x="3965368" y="30559"/>
                  </a:lnTo>
                  <a:lnTo>
                    <a:pt x="3987726" y="63704"/>
                  </a:lnTo>
                  <a:lnTo>
                    <a:pt x="3995928" y="104266"/>
                  </a:lnTo>
                  <a:lnTo>
                    <a:pt x="3995928" y="1268856"/>
                  </a:lnTo>
                  <a:lnTo>
                    <a:pt x="3987726" y="1309419"/>
                  </a:lnTo>
                  <a:lnTo>
                    <a:pt x="3965368" y="1342564"/>
                  </a:lnTo>
                  <a:lnTo>
                    <a:pt x="3932223" y="1364922"/>
                  </a:lnTo>
                  <a:lnTo>
                    <a:pt x="3891661" y="1373123"/>
                  </a:lnTo>
                  <a:lnTo>
                    <a:pt x="104267" y="1373123"/>
                  </a:lnTo>
                  <a:lnTo>
                    <a:pt x="63704" y="1364922"/>
                  </a:lnTo>
                  <a:lnTo>
                    <a:pt x="30559" y="1342564"/>
                  </a:lnTo>
                  <a:lnTo>
                    <a:pt x="8201" y="1309419"/>
                  </a:lnTo>
                  <a:lnTo>
                    <a:pt x="0" y="1268856"/>
                  </a:lnTo>
                  <a:lnTo>
                    <a:pt x="0" y="104266"/>
                  </a:lnTo>
                  <a:close/>
                </a:path>
              </a:pathLst>
            </a:custGeom>
            <a:ln w="12192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91171" y="4744681"/>
              <a:ext cx="671653" cy="832311"/>
            </a:xfrm>
            <a:custGeom>
              <a:avLst/>
              <a:gdLst/>
              <a:ahLst/>
              <a:cxnLst/>
              <a:rect l="l" t="t" r="r" b="b"/>
              <a:pathLst>
                <a:path w="847725" h="845820">
                  <a:moveTo>
                    <a:pt x="423672" y="0"/>
                  </a:moveTo>
                  <a:lnTo>
                    <a:pt x="374272" y="2845"/>
                  </a:lnTo>
                  <a:lnTo>
                    <a:pt x="326544" y="11170"/>
                  </a:lnTo>
                  <a:lnTo>
                    <a:pt x="280806" y="24656"/>
                  </a:lnTo>
                  <a:lnTo>
                    <a:pt x="237375" y="42987"/>
                  </a:lnTo>
                  <a:lnTo>
                    <a:pt x="196570" y="65845"/>
                  </a:lnTo>
                  <a:lnTo>
                    <a:pt x="158709" y="92912"/>
                  </a:lnTo>
                  <a:lnTo>
                    <a:pt x="124110" y="123872"/>
                  </a:lnTo>
                  <a:lnTo>
                    <a:pt x="93092" y="158407"/>
                  </a:lnTo>
                  <a:lnTo>
                    <a:pt x="65973" y="196199"/>
                  </a:lnTo>
                  <a:lnTo>
                    <a:pt x="43071" y="236930"/>
                  </a:lnTo>
                  <a:lnTo>
                    <a:pt x="24705" y="280285"/>
                  </a:lnTo>
                  <a:lnTo>
                    <a:pt x="11192" y="325944"/>
                  </a:lnTo>
                  <a:lnTo>
                    <a:pt x="2851" y="373592"/>
                  </a:lnTo>
                  <a:lnTo>
                    <a:pt x="0" y="422910"/>
                  </a:lnTo>
                  <a:lnTo>
                    <a:pt x="2851" y="472227"/>
                  </a:lnTo>
                  <a:lnTo>
                    <a:pt x="11192" y="519875"/>
                  </a:lnTo>
                  <a:lnTo>
                    <a:pt x="24705" y="565534"/>
                  </a:lnTo>
                  <a:lnTo>
                    <a:pt x="43071" y="608889"/>
                  </a:lnTo>
                  <a:lnTo>
                    <a:pt x="65973" y="649620"/>
                  </a:lnTo>
                  <a:lnTo>
                    <a:pt x="93092" y="687412"/>
                  </a:lnTo>
                  <a:lnTo>
                    <a:pt x="124110" y="721947"/>
                  </a:lnTo>
                  <a:lnTo>
                    <a:pt x="158709" y="752907"/>
                  </a:lnTo>
                  <a:lnTo>
                    <a:pt x="196570" y="779974"/>
                  </a:lnTo>
                  <a:lnTo>
                    <a:pt x="237375" y="802832"/>
                  </a:lnTo>
                  <a:lnTo>
                    <a:pt x="280806" y="821163"/>
                  </a:lnTo>
                  <a:lnTo>
                    <a:pt x="326544" y="834649"/>
                  </a:lnTo>
                  <a:lnTo>
                    <a:pt x="374272" y="842974"/>
                  </a:lnTo>
                  <a:lnTo>
                    <a:pt x="423672" y="845820"/>
                  </a:lnTo>
                  <a:lnTo>
                    <a:pt x="473071" y="842974"/>
                  </a:lnTo>
                  <a:lnTo>
                    <a:pt x="520799" y="834649"/>
                  </a:lnTo>
                  <a:lnTo>
                    <a:pt x="566537" y="821163"/>
                  </a:lnTo>
                  <a:lnTo>
                    <a:pt x="609968" y="802832"/>
                  </a:lnTo>
                  <a:lnTo>
                    <a:pt x="650773" y="779974"/>
                  </a:lnTo>
                  <a:lnTo>
                    <a:pt x="688634" y="752907"/>
                  </a:lnTo>
                  <a:lnTo>
                    <a:pt x="723233" y="721947"/>
                  </a:lnTo>
                  <a:lnTo>
                    <a:pt x="754251" y="687412"/>
                  </a:lnTo>
                  <a:lnTo>
                    <a:pt x="781370" y="649620"/>
                  </a:lnTo>
                  <a:lnTo>
                    <a:pt x="804272" y="608889"/>
                  </a:lnTo>
                  <a:lnTo>
                    <a:pt x="822638" y="565534"/>
                  </a:lnTo>
                  <a:lnTo>
                    <a:pt x="836151" y="519875"/>
                  </a:lnTo>
                  <a:lnTo>
                    <a:pt x="844492" y="472227"/>
                  </a:lnTo>
                  <a:lnTo>
                    <a:pt x="847344" y="422910"/>
                  </a:lnTo>
                  <a:lnTo>
                    <a:pt x="844492" y="373592"/>
                  </a:lnTo>
                  <a:lnTo>
                    <a:pt x="836151" y="325944"/>
                  </a:lnTo>
                  <a:lnTo>
                    <a:pt x="822638" y="280285"/>
                  </a:lnTo>
                  <a:lnTo>
                    <a:pt x="804272" y="236930"/>
                  </a:lnTo>
                  <a:lnTo>
                    <a:pt x="781370" y="196199"/>
                  </a:lnTo>
                  <a:lnTo>
                    <a:pt x="754251" y="158407"/>
                  </a:lnTo>
                  <a:lnTo>
                    <a:pt x="723233" y="123872"/>
                  </a:lnTo>
                  <a:lnTo>
                    <a:pt x="688634" y="92912"/>
                  </a:lnTo>
                  <a:lnTo>
                    <a:pt x="650773" y="65845"/>
                  </a:lnTo>
                  <a:lnTo>
                    <a:pt x="609968" y="42987"/>
                  </a:lnTo>
                  <a:lnTo>
                    <a:pt x="566537" y="24656"/>
                  </a:lnTo>
                  <a:lnTo>
                    <a:pt x="520799" y="11170"/>
                  </a:lnTo>
                  <a:lnTo>
                    <a:pt x="473071" y="2845"/>
                  </a:lnTo>
                  <a:lnTo>
                    <a:pt x="42367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6732" y="4996864"/>
              <a:ext cx="322992" cy="3231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444078" y="4078792"/>
              <a:ext cx="3324447" cy="1901541"/>
            </a:xfrm>
            <a:prstGeom prst="rect">
              <a:avLst/>
            </a:prstGeom>
          </p:spPr>
          <p:txBody>
            <a:bodyPr vert="horz" wrap="square" lIns="0" tIns="85090" rIns="0" bIns="0" rtlCol="0">
              <a:spAutoFit/>
            </a:bodyPr>
            <a:lstStyle/>
            <a:p>
              <a:pPr marL="12700">
                <a:spcBef>
                  <a:spcPts val="635"/>
                </a:spcBef>
              </a:pPr>
              <a:r>
                <a:rPr sz="2800" b="1" spc="-5" dirty="0">
                  <a:solidFill>
                    <a:srgbClr val="FF0000"/>
                  </a:solidFill>
                  <a:latin typeface="微软雅黑"/>
                  <a:cs typeface="微软雅黑"/>
                </a:rPr>
                <a:t>多源数据的快速融合</a:t>
              </a:r>
            </a:p>
            <a:p>
              <a:pPr marL="12700" marR="5080">
                <a:spcBef>
                  <a:spcPts val="409"/>
                </a:spcBef>
              </a:pPr>
              <a:r>
                <a:rPr sz="2400" dirty="0">
                  <a:solidFill>
                    <a:srgbClr val="FFFFFF"/>
                  </a:solidFill>
                  <a:latin typeface="微软雅黑"/>
                  <a:cs typeface="微软雅黑"/>
                </a:rPr>
                <a:t>从广泛的数据源获取数据、将数据片段融合到一 起、对数据做清理和标注、分析、并且以有意义 有吸引力的图形化方式展示结果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50086" y="356057"/>
            <a:ext cx="2734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400" dirty="0">
                <a:solidFill>
                  <a:srgbClr val="FFFFFF"/>
                </a:solidFill>
                <a:latin typeface="微软雅黑"/>
                <a:cs typeface="微软雅黑"/>
              </a:rPr>
              <a:t>为什</a:t>
            </a:r>
            <a:r>
              <a:rPr sz="2800" b="1" spc="415" dirty="0">
                <a:solidFill>
                  <a:srgbClr val="FFFFFF"/>
                </a:solidFill>
                <a:latin typeface="微软雅黑"/>
                <a:cs typeface="微软雅黑"/>
              </a:rPr>
              <a:t>么</a:t>
            </a:r>
            <a:r>
              <a:rPr sz="2800" b="1" spc="400" dirty="0">
                <a:solidFill>
                  <a:srgbClr val="FFFFFF"/>
                </a:solidFill>
                <a:latin typeface="微软雅黑"/>
                <a:cs typeface="微软雅黑"/>
              </a:rPr>
              <a:t>使</a:t>
            </a:r>
            <a:r>
              <a:rPr sz="2800" b="1" spc="415" dirty="0">
                <a:solidFill>
                  <a:srgbClr val="FFFFFF"/>
                </a:solidFill>
                <a:latin typeface="微软雅黑"/>
                <a:cs typeface="微软雅黑"/>
              </a:rPr>
              <a:t>用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2800" b="1" spc="-40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？</a:t>
            </a:r>
            <a:endParaRPr sz="2800">
              <a:latin typeface="微软雅黑"/>
              <a:cs typeface="微软雅黑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76755" y="1677225"/>
            <a:ext cx="3930396" cy="3916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1872" y="2311907"/>
            <a:ext cx="836930" cy="836930"/>
          </a:xfrm>
          <a:custGeom>
            <a:avLst/>
            <a:gdLst/>
            <a:ahLst/>
            <a:cxnLst/>
            <a:rect l="l" t="t" r="r" b="b"/>
            <a:pathLst>
              <a:path w="836930" h="836930">
                <a:moveTo>
                  <a:pt x="418338" y="0"/>
                </a:moveTo>
                <a:lnTo>
                  <a:pt x="0" y="418338"/>
                </a:lnTo>
                <a:lnTo>
                  <a:pt x="418338" y="836676"/>
                </a:lnTo>
                <a:lnTo>
                  <a:pt x="836676" y="418338"/>
                </a:lnTo>
                <a:lnTo>
                  <a:pt x="418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34667" y="2592323"/>
            <a:ext cx="292735" cy="276225"/>
          </a:xfrm>
          <a:custGeom>
            <a:avLst/>
            <a:gdLst/>
            <a:ahLst/>
            <a:cxnLst/>
            <a:rect l="l" t="t" r="r" b="b"/>
            <a:pathLst>
              <a:path w="292735" h="276225">
                <a:moveTo>
                  <a:pt x="211962" y="251840"/>
                </a:moveTo>
                <a:lnTo>
                  <a:pt x="80644" y="251840"/>
                </a:lnTo>
                <a:lnTo>
                  <a:pt x="74675" y="257810"/>
                </a:lnTo>
                <a:lnTo>
                  <a:pt x="74675" y="269875"/>
                </a:lnTo>
                <a:lnTo>
                  <a:pt x="80644" y="275843"/>
                </a:lnTo>
                <a:lnTo>
                  <a:pt x="211962" y="275843"/>
                </a:lnTo>
                <a:lnTo>
                  <a:pt x="217931" y="269875"/>
                </a:lnTo>
                <a:lnTo>
                  <a:pt x="217931" y="257810"/>
                </a:lnTo>
                <a:lnTo>
                  <a:pt x="211962" y="251840"/>
                </a:lnTo>
                <a:close/>
              </a:path>
              <a:path w="292735" h="276225">
                <a:moveTo>
                  <a:pt x="244856" y="0"/>
                </a:moveTo>
                <a:lnTo>
                  <a:pt x="44831" y="0"/>
                </a:lnTo>
                <a:lnTo>
                  <a:pt x="41782" y="5968"/>
                </a:lnTo>
                <a:lnTo>
                  <a:pt x="41782" y="35940"/>
                </a:lnTo>
                <a:lnTo>
                  <a:pt x="3047" y="35940"/>
                </a:lnTo>
                <a:lnTo>
                  <a:pt x="0" y="42037"/>
                </a:lnTo>
                <a:lnTo>
                  <a:pt x="0" y="110998"/>
                </a:lnTo>
                <a:lnTo>
                  <a:pt x="17906" y="155955"/>
                </a:lnTo>
                <a:lnTo>
                  <a:pt x="56768" y="176911"/>
                </a:lnTo>
                <a:lnTo>
                  <a:pt x="72251" y="195341"/>
                </a:lnTo>
                <a:lnTo>
                  <a:pt x="91090" y="209867"/>
                </a:lnTo>
                <a:lnTo>
                  <a:pt x="112168" y="219916"/>
                </a:lnTo>
                <a:lnTo>
                  <a:pt x="134365" y="224916"/>
                </a:lnTo>
                <a:lnTo>
                  <a:pt x="134365" y="251840"/>
                </a:lnTo>
                <a:lnTo>
                  <a:pt x="158242" y="251840"/>
                </a:lnTo>
                <a:lnTo>
                  <a:pt x="158242" y="224916"/>
                </a:lnTo>
                <a:lnTo>
                  <a:pt x="180393" y="219916"/>
                </a:lnTo>
                <a:lnTo>
                  <a:pt x="201152" y="209867"/>
                </a:lnTo>
                <a:lnTo>
                  <a:pt x="212230" y="200913"/>
                </a:lnTo>
                <a:lnTo>
                  <a:pt x="146304" y="200913"/>
                </a:lnTo>
                <a:lnTo>
                  <a:pt x="124152" y="198149"/>
                </a:lnTo>
                <a:lnTo>
                  <a:pt x="103393" y="190039"/>
                </a:lnTo>
                <a:lnTo>
                  <a:pt x="85421" y="176857"/>
                </a:lnTo>
                <a:lnTo>
                  <a:pt x="71628" y="158876"/>
                </a:lnTo>
                <a:lnTo>
                  <a:pt x="67722" y="149860"/>
                </a:lnTo>
                <a:lnTo>
                  <a:pt x="44826" y="149856"/>
                </a:lnTo>
                <a:lnTo>
                  <a:pt x="41782" y="146938"/>
                </a:lnTo>
                <a:lnTo>
                  <a:pt x="35813" y="143890"/>
                </a:lnTo>
                <a:lnTo>
                  <a:pt x="32893" y="140970"/>
                </a:lnTo>
                <a:lnTo>
                  <a:pt x="28509" y="134161"/>
                </a:lnTo>
                <a:lnTo>
                  <a:pt x="24685" y="127079"/>
                </a:lnTo>
                <a:lnTo>
                  <a:pt x="21980" y="119449"/>
                </a:lnTo>
                <a:lnTo>
                  <a:pt x="20954" y="110998"/>
                </a:lnTo>
                <a:lnTo>
                  <a:pt x="20954" y="59943"/>
                </a:lnTo>
                <a:lnTo>
                  <a:pt x="62737" y="59943"/>
                </a:lnTo>
                <a:lnTo>
                  <a:pt x="62737" y="24002"/>
                </a:lnTo>
                <a:lnTo>
                  <a:pt x="250825" y="24002"/>
                </a:lnTo>
                <a:lnTo>
                  <a:pt x="250825" y="5968"/>
                </a:lnTo>
                <a:lnTo>
                  <a:pt x="244856" y="0"/>
                </a:lnTo>
                <a:close/>
              </a:path>
              <a:path w="292735" h="276225">
                <a:moveTo>
                  <a:pt x="250825" y="24002"/>
                </a:moveTo>
                <a:lnTo>
                  <a:pt x="226949" y="24002"/>
                </a:lnTo>
                <a:lnTo>
                  <a:pt x="226949" y="119887"/>
                </a:lnTo>
                <a:lnTo>
                  <a:pt x="226379" y="130623"/>
                </a:lnTo>
                <a:lnTo>
                  <a:pt x="205900" y="176857"/>
                </a:lnTo>
                <a:lnTo>
                  <a:pt x="168407" y="198149"/>
                </a:lnTo>
                <a:lnTo>
                  <a:pt x="146304" y="200913"/>
                </a:lnTo>
                <a:lnTo>
                  <a:pt x="212230" y="200913"/>
                </a:lnTo>
                <a:lnTo>
                  <a:pt x="219124" y="195341"/>
                </a:lnTo>
                <a:lnTo>
                  <a:pt x="232918" y="176911"/>
                </a:lnTo>
                <a:lnTo>
                  <a:pt x="245322" y="174075"/>
                </a:lnTo>
                <a:lnTo>
                  <a:pt x="256047" y="170132"/>
                </a:lnTo>
                <a:lnTo>
                  <a:pt x="265654" y="165070"/>
                </a:lnTo>
                <a:lnTo>
                  <a:pt x="274700" y="158876"/>
                </a:lnTo>
                <a:lnTo>
                  <a:pt x="274700" y="155955"/>
                </a:lnTo>
                <a:lnTo>
                  <a:pt x="279677" y="149860"/>
                </a:lnTo>
                <a:lnTo>
                  <a:pt x="247776" y="149860"/>
                </a:lnTo>
                <a:lnTo>
                  <a:pt x="249539" y="143123"/>
                </a:lnTo>
                <a:lnTo>
                  <a:pt x="250444" y="136064"/>
                </a:lnTo>
                <a:lnTo>
                  <a:pt x="250681" y="130623"/>
                </a:lnTo>
                <a:lnTo>
                  <a:pt x="250802" y="123880"/>
                </a:lnTo>
                <a:lnTo>
                  <a:pt x="250825" y="59943"/>
                </a:lnTo>
                <a:lnTo>
                  <a:pt x="292607" y="59943"/>
                </a:lnTo>
                <a:lnTo>
                  <a:pt x="292607" y="42037"/>
                </a:lnTo>
                <a:lnTo>
                  <a:pt x="286638" y="35940"/>
                </a:lnTo>
                <a:lnTo>
                  <a:pt x="250825" y="35940"/>
                </a:lnTo>
                <a:lnTo>
                  <a:pt x="250825" y="24002"/>
                </a:lnTo>
                <a:close/>
              </a:path>
              <a:path w="292735" h="276225">
                <a:moveTo>
                  <a:pt x="155320" y="72009"/>
                </a:moveTo>
                <a:lnTo>
                  <a:pt x="143256" y="72009"/>
                </a:lnTo>
                <a:lnTo>
                  <a:pt x="143256" y="155955"/>
                </a:lnTo>
                <a:lnTo>
                  <a:pt x="146304" y="158876"/>
                </a:lnTo>
                <a:lnTo>
                  <a:pt x="152273" y="158876"/>
                </a:lnTo>
                <a:lnTo>
                  <a:pt x="155320" y="155955"/>
                </a:lnTo>
                <a:lnTo>
                  <a:pt x="155320" y="72009"/>
                </a:lnTo>
                <a:close/>
              </a:path>
              <a:path w="292735" h="276225">
                <a:moveTo>
                  <a:pt x="62737" y="59943"/>
                </a:moveTo>
                <a:lnTo>
                  <a:pt x="41782" y="59943"/>
                </a:lnTo>
                <a:lnTo>
                  <a:pt x="41805" y="123880"/>
                </a:lnTo>
                <a:lnTo>
                  <a:pt x="41926" y="130623"/>
                </a:lnTo>
                <a:lnTo>
                  <a:pt x="42163" y="136064"/>
                </a:lnTo>
                <a:lnTo>
                  <a:pt x="43068" y="143123"/>
                </a:lnTo>
                <a:lnTo>
                  <a:pt x="44831" y="149860"/>
                </a:lnTo>
                <a:lnTo>
                  <a:pt x="67722" y="149860"/>
                </a:lnTo>
                <a:lnTo>
                  <a:pt x="64944" y="140525"/>
                </a:lnTo>
                <a:lnTo>
                  <a:pt x="63287" y="130623"/>
                </a:lnTo>
                <a:lnTo>
                  <a:pt x="62737" y="119887"/>
                </a:lnTo>
                <a:lnTo>
                  <a:pt x="62737" y="59943"/>
                </a:lnTo>
                <a:close/>
              </a:path>
              <a:path w="292735" h="276225">
                <a:moveTo>
                  <a:pt x="292607" y="59943"/>
                </a:moveTo>
                <a:lnTo>
                  <a:pt x="271652" y="59943"/>
                </a:lnTo>
                <a:lnTo>
                  <a:pt x="271652" y="110998"/>
                </a:lnTo>
                <a:lnTo>
                  <a:pt x="270581" y="119449"/>
                </a:lnTo>
                <a:lnTo>
                  <a:pt x="267557" y="127079"/>
                </a:lnTo>
                <a:lnTo>
                  <a:pt x="262866" y="134161"/>
                </a:lnTo>
                <a:lnTo>
                  <a:pt x="256794" y="140970"/>
                </a:lnTo>
                <a:lnTo>
                  <a:pt x="253745" y="143890"/>
                </a:lnTo>
                <a:lnTo>
                  <a:pt x="250825" y="146938"/>
                </a:lnTo>
                <a:lnTo>
                  <a:pt x="247776" y="149860"/>
                </a:lnTo>
                <a:lnTo>
                  <a:pt x="279680" y="149856"/>
                </a:lnTo>
                <a:lnTo>
                  <a:pt x="282535" y="146359"/>
                </a:lnTo>
                <a:lnTo>
                  <a:pt x="288131" y="135667"/>
                </a:lnTo>
                <a:lnTo>
                  <a:pt x="291488" y="123880"/>
                </a:lnTo>
                <a:lnTo>
                  <a:pt x="292607" y="110998"/>
                </a:lnTo>
                <a:lnTo>
                  <a:pt x="292607" y="59943"/>
                </a:lnTo>
                <a:close/>
              </a:path>
              <a:path w="292735" h="276225">
                <a:moveTo>
                  <a:pt x="152273" y="44958"/>
                </a:moveTo>
                <a:lnTo>
                  <a:pt x="143256" y="44958"/>
                </a:lnTo>
                <a:lnTo>
                  <a:pt x="143256" y="48005"/>
                </a:lnTo>
                <a:lnTo>
                  <a:pt x="122427" y="74929"/>
                </a:lnTo>
                <a:lnTo>
                  <a:pt x="119380" y="77977"/>
                </a:lnTo>
                <a:lnTo>
                  <a:pt x="119380" y="83947"/>
                </a:lnTo>
                <a:lnTo>
                  <a:pt x="122427" y="83947"/>
                </a:lnTo>
                <a:lnTo>
                  <a:pt x="125349" y="86995"/>
                </a:lnTo>
                <a:lnTo>
                  <a:pt x="131318" y="86995"/>
                </a:lnTo>
                <a:lnTo>
                  <a:pt x="131318" y="83947"/>
                </a:lnTo>
                <a:lnTo>
                  <a:pt x="143256" y="72009"/>
                </a:lnTo>
                <a:lnTo>
                  <a:pt x="155320" y="72009"/>
                </a:lnTo>
                <a:lnTo>
                  <a:pt x="155320" y="48005"/>
                </a:lnTo>
                <a:lnTo>
                  <a:pt x="152273" y="44958"/>
                </a:lnTo>
                <a:close/>
              </a:path>
            </a:pathLst>
          </a:custGeom>
          <a:solidFill>
            <a:srgbClr val="0C29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5755" y="2450592"/>
            <a:ext cx="836930" cy="835660"/>
          </a:xfrm>
          <a:custGeom>
            <a:avLst/>
            <a:gdLst/>
            <a:ahLst/>
            <a:cxnLst/>
            <a:rect l="l" t="t" r="r" b="b"/>
            <a:pathLst>
              <a:path w="836929" h="835660">
                <a:moveTo>
                  <a:pt x="418338" y="0"/>
                </a:moveTo>
                <a:lnTo>
                  <a:pt x="0" y="417575"/>
                </a:lnTo>
                <a:lnTo>
                  <a:pt x="418338" y="835152"/>
                </a:lnTo>
                <a:lnTo>
                  <a:pt x="836676" y="417575"/>
                </a:lnTo>
                <a:lnTo>
                  <a:pt x="41833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80076" y="2726118"/>
            <a:ext cx="285750" cy="287020"/>
          </a:xfrm>
          <a:custGeom>
            <a:avLst/>
            <a:gdLst/>
            <a:ahLst/>
            <a:cxnLst/>
            <a:rect l="l" t="t" r="r" b="b"/>
            <a:pathLst>
              <a:path w="285750" h="287019">
                <a:moveTo>
                  <a:pt x="175735" y="223964"/>
                </a:moveTo>
                <a:lnTo>
                  <a:pt x="144018" y="223964"/>
                </a:lnTo>
                <a:lnTo>
                  <a:pt x="201040" y="281368"/>
                </a:lnTo>
                <a:lnTo>
                  <a:pt x="203835" y="281368"/>
                </a:lnTo>
                <a:lnTo>
                  <a:pt x="206501" y="286829"/>
                </a:lnTo>
                <a:lnTo>
                  <a:pt x="211962" y="286829"/>
                </a:lnTo>
                <a:lnTo>
                  <a:pt x="239146" y="259524"/>
                </a:lnTo>
                <a:lnTo>
                  <a:pt x="209296" y="259524"/>
                </a:lnTo>
                <a:lnTo>
                  <a:pt x="175735" y="223964"/>
                </a:lnTo>
                <a:close/>
              </a:path>
              <a:path w="285750" h="287019">
                <a:moveTo>
                  <a:pt x="81534" y="63"/>
                </a:moveTo>
                <a:lnTo>
                  <a:pt x="73406" y="63"/>
                </a:lnTo>
                <a:lnTo>
                  <a:pt x="70612" y="2730"/>
                </a:lnTo>
                <a:lnTo>
                  <a:pt x="0" y="73723"/>
                </a:lnTo>
                <a:lnTo>
                  <a:pt x="0" y="79184"/>
                </a:lnTo>
                <a:lnTo>
                  <a:pt x="5461" y="81978"/>
                </a:lnTo>
                <a:lnTo>
                  <a:pt x="62484" y="142049"/>
                </a:lnTo>
                <a:lnTo>
                  <a:pt x="5461" y="199453"/>
                </a:lnTo>
                <a:lnTo>
                  <a:pt x="2666" y="202120"/>
                </a:lnTo>
                <a:lnTo>
                  <a:pt x="2666" y="278574"/>
                </a:lnTo>
                <a:lnTo>
                  <a:pt x="5461" y="284035"/>
                </a:lnTo>
                <a:lnTo>
                  <a:pt x="84200" y="284035"/>
                </a:lnTo>
                <a:lnTo>
                  <a:pt x="86995" y="281368"/>
                </a:lnTo>
                <a:lnTo>
                  <a:pt x="103269" y="264985"/>
                </a:lnTo>
                <a:lnTo>
                  <a:pt x="21716" y="264985"/>
                </a:lnTo>
                <a:lnTo>
                  <a:pt x="21716" y="226758"/>
                </a:lnTo>
                <a:lnTo>
                  <a:pt x="40766" y="226758"/>
                </a:lnTo>
                <a:lnTo>
                  <a:pt x="51448" y="215836"/>
                </a:lnTo>
                <a:lnTo>
                  <a:pt x="32638" y="215836"/>
                </a:lnTo>
                <a:lnTo>
                  <a:pt x="24511" y="210375"/>
                </a:lnTo>
                <a:lnTo>
                  <a:pt x="107350" y="125666"/>
                </a:lnTo>
                <a:lnTo>
                  <a:pt x="78739" y="125666"/>
                </a:lnTo>
                <a:lnTo>
                  <a:pt x="27177" y="76517"/>
                </a:lnTo>
                <a:lnTo>
                  <a:pt x="78739" y="24574"/>
                </a:lnTo>
                <a:lnTo>
                  <a:pt x="105941" y="24574"/>
                </a:lnTo>
                <a:lnTo>
                  <a:pt x="81534" y="63"/>
                </a:lnTo>
                <a:close/>
              </a:path>
              <a:path w="285750" h="287019">
                <a:moveTo>
                  <a:pt x="40766" y="226758"/>
                </a:moveTo>
                <a:lnTo>
                  <a:pt x="21716" y="226758"/>
                </a:lnTo>
                <a:lnTo>
                  <a:pt x="59816" y="264985"/>
                </a:lnTo>
                <a:lnTo>
                  <a:pt x="103269" y="264985"/>
                </a:lnTo>
                <a:lnTo>
                  <a:pt x="106044" y="262191"/>
                </a:lnTo>
                <a:lnTo>
                  <a:pt x="76073" y="262191"/>
                </a:lnTo>
                <a:lnTo>
                  <a:pt x="67945" y="254063"/>
                </a:lnTo>
                <a:lnTo>
                  <a:pt x="76400" y="245808"/>
                </a:lnTo>
                <a:lnTo>
                  <a:pt x="59816" y="245808"/>
                </a:lnTo>
                <a:lnTo>
                  <a:pt x="40766" y="226758"/>
                </a:lnTo>
                <a:close/>
              </a:path>
              <a:path w="285750" h="287019">
                <a:moveTo>
                  <a:pt x="247867" y="19113"/>
                </a:moveTo>
                <a:lnTo>
                  <a:pt x="217424" y="19113"/>
                </a:lnTo>
                <a:lnTo>
                  <a:pt x="222758" y="21907"/>
                </a:lnTo>
                <a:lnTo>
                  <a:pt x="232908" y="32119"/>
                </a:lnTo>
                <a:lnTo>
                  <a:pt x="242808" y="42354"/>
                </a:lnTo>
                <a:lnTo>
                  <a:pt x="252208" y="52589"/>
                </a:lnTo>
                <a:lnTo>
                  <a:pt x="260858" y="62801"/>
                </a:lnTo>
                <a:lnTo>
                  <a:pt x="266319" y="68262"/>
                </a:lnTo>
                <a:lnTo>
                  <a:pt x="266319" y="73723"/>
                </a:lnTo>
                <a:lnTo>
                  <a:pt x="260858" y="76517"/>
                </a:lnTo>
                <a:lnTo>
                  <a:pt x="244601" y="95567"/>
                </a:lnTo>
                <a:lnTo>
                  <a:pt x="228219" y="95567"/>
                </a:lnTo>
                <a:lnTo>
                  <a:pt x="233679" y="103822"/>
                </a:lnTo>
                <a:lnTo>
                  <a:pt x="76073" y="262191"/>
                </a:lnTo>
                <a:lnTo>
                  <a:pt x="106044" y="262191"/>
                </a:lnTo>
                <a:lnTo>
                  <a:pt x="144018" y="223964"/>
                </a:lnTo>
                <a:lnTo>
                  <a:pt x="175735" y="223964"/>
                </a:lnTo>
                <a:lnTo>
                  <a:pt x="160274" y="207581"/>
                </a:lnTo>
                <a:lnTo>
                  <a:pt x="209296" y="158432"/>
                </a:lnTo>
                <a:lnTo>
                  <a:pt x="241103" y="158432"/>
                </a:lnTo>
                <a:lnTo>
                  <a:pt x="225551" y="142049"/>
                </a:lnTo>
                <a:lnTo>
                  <a:pt x="277113" y="90106"/>
                </a:lnTo>
                <a:lnTo>
                  <a:pt x="282217" y="83486"/>
                </a:lnTo>
                <a:lnTo>
                  <a:pt x="284988" y="75818"/>
                </a:lnTo>
                <a:lnTo>
                  <a:pt x="285186" y="67103"/>
                </a:lnTo>
                <a:lnTo>
                  <a:pt x="282575" y="57340"/>
                </a:lnTo>
                <a:lnTo>
                  <a:pt x="274958" y="45856"/>
                </a:lnTo>
                <a:lnTo>
                  <a:pt x="262508" y="32813"/>
                </a:lnTo>
                <a:lnTo>
                  <a:pt x="247867" y="19113"/>
                </a:lnTo>
                <a:close/>
              </a:path>
              <a:path w="285750" h="287019">
                <a:moveTo>
                  <a:pt x="280043" y="199453"/>
                </a:moveTo>
                <a:lnTo>
                  <a:pt x="252729" y="199453"/>
                </a:lnTo>
                <a:lnTo>
                  <a:pt x="260858" y="207581"/>
                </a:lnTo>
                <a:lnTo>
                  <a:pt x="209296" y="259524"/>
                </a:lnTo>
                <a:lnTo>
                  <a:pt x="239146" y="259524"/>
                </a:lnTo>
                <a:lnTo>
                  <a:pt x="285369" y="213042"/>
                </a:lnTo>
                <a:lnTo>
                  <a:pt x="285369" y="204914"/>
                </a:lnTo>
                <a:lnTo>
                  <a:pt x="282575" y="202120"/>
                </a:lnTo>
                <a:lnTo>
                  <a:pt x="280043" y="199453"/>
                </a:lnTo>
                <a:close/>
              </a:path>
              <a:path w="285750" h="287019">
                <a:moveTo>
                  <a:pt x="214706" y="65595"/>
                </a:moveTo>
                <a:lnTo>
                  <a:pt x="198374" y="65595"/>
                </a:lnTo>
                <a:lnTo>
                  <a:pt x="204011" y="71276"/>
                </a:lnTo>
                <a:lnTo>
                  <a:pt x="208939" y="76517"/>
                </a:lnTo>
                <a:lnTo>
                  <a:pt x="213286" y="81686"/>
                </a:lnTo>
                <a:lnTo>
                  <a:pt x="217424" y="87439"/>
                </a:lnTo>
                <a:lnTo>
                  <a:pt x="139557" y="166687"/>
                </a:lnTo>
                <a:lnTo>
                  <a:pt x="100105" y="206490"/>
                </a:lnTo>
                <a:lnTo>
                  <a:pt x="59816" y="245808"/>
                </a:lnTo>
                <a:lnTo>
                  <a:pt x="76400" y="245808"/>
                </a:lnTo>
                <a:lnTo>
                  <a:pt x="108275" y="214689"/>
                </a:lnTo>
                <a:lnTo>
                  <a:pt x="187888" y="134941"/>
                </a:lnTo>
                <a:lnTo>
                  <a:pt x="228219" y="95567"/>
                </a:lnTo>
                <a:lnTo>
                  <a:pt x="244601" y="95567"/>
                </a:lnTo>
                <a:lnTo>
                  <a:pt x="225529" y="76469"/>
                </a:lnTo>
                <a:lnTo>
                  <a:pt x="214706" y="65595"/>
                </a:lnTo>
                <a:close/>
              </a:path>
              <a:path w="285750" h="287019">
                <a:moveTo>
                  <a:pt x="259307" y="177609"/>
                </a:moveTo>
                <a:lnTo>
                  <a:pt x="228219" y="177609"/>
                </a:lnTo>
                <a:lnTo>
                  <a:pt x="241808" y="191198"/>
                </a:lnTo>
                <a:lnTo>
                  <a:pt x="225551" y="210375"/>
                </a:lnTo>
                <a:lnTo>
                  <a:pt x="222758" y="210375"/>
                </a:lnTo>
                <a:lnTo>
                  <a:pt x="222758" y="215836"/>
                </a:lnTo>
                <a:lnTo>
                  <a:pt x="225551" y="218503"/>
                </a:lnTo>
                <a:lnTo>
                  <a:pt x="228219" y="221297"/>
                </a:lnTo>
                <a:lnTo>
                  <a:pt x="231012" y="221297"/>
                </a:lnTo>
                <a:lnTo>
                  <a:pt x="233679" y="218503"/>
                </a:lnTo>
                <a:lnTo>
                  <a:pt x="252729" y="199453"/>
                </a:lnTo>
                <a:lnTo>
                  <a:pt x="280043" y="199453"/>
                </a:lnTo>
                <a:lnTo>
                  <a:pt x="259307" y="177609"/>
                </a:lnTo>
                <a:close/>
              </a:path>
              <a:path w="285750" h="287019">
                <a:moveTo>
                  <a:pt x="200516" y="49212"/>
                </a:moveTo>
                <a:lnTo>
                  <a:pt x="182118" y="49212"/>
                </a:lnTo>
                <a:lnTo>
                  <a:pt x="190246" y="57340"/>
                </a:lnTo>
                <a:lnTo>
                  <a:pt x="32638" y="215836"/>
                </a:lnTo>
                <a:lnTo>
                  <a:pt x="51448" y="215836"/>
                </a:lnTo>
                <a:lnTo>
                  <a:pt x="198374" y="65595"/>
                </a:lnTo>
                <a:lnTo>
                  <a:pt x="214706" y="65595"/>
                </a:lnTo>
                <a:lnTo>
                  <a:pt x="203835" y="54673"/>
                </a:lnTo>
                <a:lnTo>
                  <a:pt x="203835" y="51879"/>
                </a:lnTo>
                <a:lnTo>
                  <a:pt x="200516" y="49212"/>
                </a:lnTo>
                <a:close/>
              </a:path>
              <a:path w="285750" h="287019">
                <a:moveTo>
                  <a:pt x="241103" y="158432"/>
                </a:moveTo>
                <a:lnTo>
                  <a:pt x="209296" y="158432"/>
                </a:lnTo>
                <a:lnTo>
                  <a:pt x="220090" y="166687"/>
                </a:lnTo>
                <a:lnTo>
                  <a:pt x="209296" y="177609"/>
                </a:lnTo>
                <a:lnTo>
                  <a:pt x="209296" y="185737"/>
                </a:lnTo>
                <a:lnTo>
                  <a:pt x="211962" y="188531"/>
                </a:lnTo>
                <a:lnTo>
                  <a:pt x="217424" y="188531"/>
                </a:lnTo>
                <a:lnTo>
                  <a:pt x="220090" y="185737"/>
                </a:lnTo>
                <a:lnTo>
                  <a:pt x="228219" y="177609"/>
                </a:lnTo>
                <a:lnTo>
                  <a:pt x="259307" y="177609"/>
                </a:lnTo>
                <a:lnTo>
                  <a:pt x="241103" y="158432"/>
                </a:lnTo>
                <a:close/>
              </a:path>
              <a:path w="285750" h="287019">
                <a:moveTo>
                  <a:pt x="163488" y="68262"/>
                </a:moveTo>
                <a:lnTo>
                  <a:pt x="119507" y="68262"/>
                </a:lnTo>
                <a:lnTo>
                  <a:pt x="127762" y="76517"/>
                </a:lnTo>
                <a:lnTo>
                  <a:pt x="78739" y="125666"/>
                </a:lnTo>
                <a:lnTo>
                  <a:pt x="107350" y="125666"/>
                </a:lnTo>
                <a:lnTo>
                  <a:pt x="163488" y="68262"/>
                </a:lnTo>
                <a:close/>
              </a:path>
              <a:path w="285750" h="287019">
                <a:moveTo>
                  <a:pt x="125037" y="43751"/>
                </a:moveTo>
                <a:lnTo>
                  <a:pt x="95123" y="43751"/>
                </a:lnTo>
                <a:lnTo>
                  <a:pt x="111378" y="57340"/>
                </a:lnTo>
                <a:lnTo>
                  <a:pt x="100584" y="68262"/>
                </a:lnTo>
                <a:lnTo>
                  <a:pt x="97789" y="71056"/>
                </a:lnTo>
                <a:lnTo>
                  <a:pt x="97789" y="73723"/>
                </a:lnTo>
                <a:lnTo>
                  <a:pt x="103250" y="79184"/>
                </a:lnTo>
                <a:lnTo>
                  <a:pt x="108712" y="79184"/>
                </a:lnTo>
                <a:lnTo>
                  <a:pt x="111425" y="76469"/>
                </a:lnTo>
                <a:lnTo>
                  <a:pt x="119507" y="68262"/>
                </a:lnTo>
                <a:lnTo>
                  <a:pt x="163488" y="68262"/>
                </a:lnTo>
                <a:lnTo>
                  <a:pt x="171436" y="60134"/>
                </a:lnTo>
                <a:lnTo>
                  <a:pt x="141350" y="60134"/>
                </a:lnTo>
                <a:lnTo>
                  <a:pt x="125037" y="43751"/>
                </a:lnTo>
                <a:close/>
              </a:path>
              <a:path w="285750" h="287019">
                <a:moveTo>
                  <a:pt x="105941" y="24574"/>
                </a:moveTo>
                <a:lnTo>
                  <a:pt x="78739" y="24574"/>
                </a:lnTo>
                <a:lnTo>
                  <a:pt x="86995" y="35496"/>
                </a:lnTo>
                <a:lnTo>
                  <a:pt x="67945" y="51879"/>
                </a:lnTo>
                <a:lnTo>
                  <a:pt x="67945" y="62801"/>
                </a:lnTo>
                <a:lnTo>
                  <a:pt x="78739" y="62801"/>
                </a:lnTo>
                <a:lnTo>
                  <a:pt x="95123" y="43751"/>
                </a:lnTo>
                <a:lnTo>
                  <a:pt x="125037" y="43751"/>
                </a:lnTo>
                <a:lnTo>
                  <a:pt x="105941" y="24574"/>
                </a:lnTo>
                <a:close/>
              </a:path>
              <a:path w="285750" h="287019">
                <a:moveTo>
                  <a:pt x="216027" y="0"/>
                </a:moveTo>
                <a:lnTo>
                  <a:pt x="205093" y="2047"/>
                </a:lnTo>
                <a:lnTo>
                  <a:pt x="195707" y="8191"/>
                </a:lnTo>
                <a:lnTo>
                  <a:pt x="141350" y="60134"/>
                </a:lnTo>
                <a:lnTo>
                  <a:pt x="171436" y="60134"/>
                </a:lnTo>
                <a:lnTo>
                  <a:pt x="182118" y="49212"/>
                </a:lnTo>
                <a:lnTo>
                  <a:pt x="200516" y="49212"/>
                </a:lnTo>
                <a:lnTo>
                  <a:pt x="190246" y="40957"/>
                </a:lnTo>
                <a:lnTo>
                  <a:pt x="209296" y="21907"/>
                </a:lnTo>
                <a:lnTo>
                  <a:pt x="211962" y="19113"/>
                </a:lnTo>
                <a:lnTo>
                  <a:pt x="247867" y="19113"/>
                </a:lnTo>
                <a:lnTo>
                  <a:pt x="236347" y="8191"/>
                </a:lnTo>
                <a:lnTo>
                  <a:pt x="226960" y="2047"/>
                </a:lnTo>
                <a:lnTo>
                  <a:pt x="216027" y="0"/>
                </a:lnTo>
                <a:close/>
              </a:path>
            </a:pathLst>
          </a:custGeom>
          <a:solidFill>
            <a:srgbClr val="0C29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80972" y="3474720"/>
            <a:ext cx="2371725" cy="2372995"/>
          </a:xfrm>
          <a:custGeom>
            <a:avLst/>
            <a:gdLst/>
            <a:ahLst/>
            <a:cxnLst/>
            <a:rect l="l" t="t" r="r" b="b"/>
            <a:pathLst>
              <a:path w="2371725" h="2372995">
                <a:moveTo>
                  <a:pt x="1185671" y="0"/>
                </a:moveTo>
                <a:lnTo>
                  <a:pt x="0" y="1186433"/>
                </a:lnTo>
                <a:lnTo>
                  <a:pt x="1185671" y="2372867"/>
                </a:lnTo>
                <a:lnTo>
                  <a:pt x="2371343" y="1186433"/>
                </a:lnTo>
                <a:lnTo>
                  <a:pt x="118567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3555" y="4259579"/>
            <a:ext cx="728345" cy="741680"/>
          </a:xfrm>
          <a:custGeom>
            <a:avLst/>
            <a:gdLst/>
            <a:ahLst/>
            <a:cxnLst/>
            <a:rect l="l" t="t" r="r" b="b"/>
            <a:pathLst>
              <a:path w="728345" h="741679">
                <a:moveTo>
                  <a:pt x="637862" y="597789"/>
                </a:moveTo>
                <a:lnTo>
                  <a:pt x="543432" y="597789"/>
                </a:lnTo>
                <a:lnTo>
                  <a:pt x="681355" y="728853"/>
                </a:lnTo>
                <a:lnTo>
                  <a:pt x="689971" y="738068"/>
                </a:lnTo>
                <a:lnTo>
                  <a:pt x="701611" y="741140"/>
                </a:lnTo>
                <a:lnTo>
                  <a:pt x="713251" y="738068"/>
                </a:lnTo>
                <a:lnTo>
                  <a:pt x="721868" y="728853"/>
                </a:lnTo>
                <a:lnTo>
                  <a:pt x="726440" y="720177"/>
                </a:lnTo>
                <a:lnTo>
                  <a:pt x="727964" y="708406"/>
                </a:lnTo>
                <a:lnTo>
                  <a:pt x="726440" y="696634"/>
                </a:lnTo>
                <a:lnTo>
                  <a:pt x="721868" y="687959"/>
                </a:lnTo>
                <a:lnTo>
                  <a:pt x="637862" y="597789"/>
                </a:lnTo>
                <a:close/>
              </a:path>
              <a:path w="728345" h="741679">
                <a:moveTo>
                  <a:pt x="332613" y="0"/>
                </a:moveTo>
                <a:lnTo>
                  <a:pt x="276183" y="3931"/>
                </a:lnTo>
                <a:lnTo>
                  <a:pt x="224045" y="15727"/>
                </a:lnTo>
                <a:lnTo>
                  <a:pt x="176588" y="35387"/>
                </a:lnTo>
                <a:lnTo>
                  <a:pt x="134204" y="62910"/>
                </a:lnTo>
                <a:lnTo>
                  <a:pt x="97281" y="98298"/>
                </a:lnTo>
                <a:lnTo>
                  <a:pt x="54737" y="148463"/>
                </a:lnTo>
                <a:lnTo>
                  <a:pt x="24383" y="204724"/>
                </a:lnTo>
                <a:lnTo>
                  <a:pt x="6095" y="270256"/>
                </a:lnTo>
                <a:lnTo>
                  <a:pt x="0" y="335788"/>
                </a:lnTo>
                <a:lnTo>
                  <a:pt x="1524" y="371232"/>
                </a:lnTo>
                <a:lnTo>
                  <a:pt x="13715" y="435979"/>
                </a:lnTo>
                <a:lnTo>
                  <a:pt x="38024" y="496125"/>
                </a:lnTo>
                <a:lnTo>
                  <a:pt x="74555" y="548640"/>
                </a:lnTo>
                <a:lnTo>
                  <a:pt x="121773" y="596306"/>
                </a:lnTo>
                <a:lnTo>
                  <a:pt x="173755" y="633124"/>
                </a:lnTo>
                <a:lnTo>
                  <a:pt x="233332" y="657699"/>
                </a:lnTo>
                <a:lnTo>
                  <a:pt x="297455" y="670030"/>
                </a:lnTo>
                <a:lnTo>
                  <a:pt x="332613" y="671576"/>
                </a:lnTo>
                <a:lnTo>
                  <a:pt x="364267" y="670030"/>
                </a:lnTo>
                <a:lnTo>
                  <a:pt x="430625" y="657699"/>
                </a:lnTo>
                <a:lnTo>
                  <a:pt x="485247" y="638133"/>
                </a:lnTo>
                <a:lnTo>
                  <a:pt x="521089" y="614172"/>
                </a:lnTo>
                <a:lnTo>
                  <a:pt x="332613" y="614172"/>
                </a:lnTo>
                <a:lnTo>
                  <a:pt x="303549" y="612646"/>
                </a:lnTo>
                <a:lnTo>
                  <a:pt x="276796" y="608060"/>
                </a:lnTo>
                <a:lnTo>
                  <a:pt x="251567" y="600402"/>
                </a:lnTo>
                <a:lnTo>
                  <a:pt x="227075" y="589661"/>
                </a:lnTo>
                <a:lnTo>
                  <a:pt x="202894" y="580673"/>
                </a:lnTo>
                <a:lnTo>
                  <a:pt x="157531" y="550459"/>
                </a:lnTo>
                <a:lnTo>
                  <a:pt x="119900" y="512445"/>
                </a:lnTo>
                <a:lnTo>
                  <a:pt x="90023" y="466659"/>
                </a:lnTo>
                <a:lnTo>
                  <a:pt x="81152" y="442214"/>
                </a:lnTo>
                <a:lnTo>
                  <a:pt x="70484" y="417512"/>
                </a:lnTo>
                <a:lnTo>
                  <a:pt x="62864" y="392049"/>
                </a:lnTo>
                <a:lnTo>
                  <a:pt x="58293" y="365061"/>
                </a:lnTo>
                <a:lnTo>
                  <a:pt x="56768" y="335788"/>
                </a:lnTo>
                <a:lnTo>
                  <a:pt x="58293" y="309925"/>
                </a:lnTo>
                <a:lnTo>
                  <a:pt x="62864" y="282527"/>
                </a:lnTo>
                <a:lnTo>
                  <a:pt x="70484" y="255152"/>
                </a:lnTo>
                <a:lnTo>
                  <a:pt x="81152" y="229362"/>
                </a:lnTo>
                <a:lnTo>
                  <a:pt x="90023" y="204914"/>
                </a:lnTo>
                <a:lnTo>
                  <a:pt x="119907" y="159067"/>
                </a:lnTo>
                <a:lnTo>
                  <a:pt x="178593" y="105658"/>
                </a:lnTo>
                <a:lnTo>
                  <a:pt x="226123" y="79803"/>
                </a:lnTo>
                <a:lnTo>
                  <a:pt x="278225" y="63164"/>
                </a:lnTo>
                <a:lnTo>
                  <a:pt x="332613" y="57277"/>
                </a:lnTo>
                <a:lnTo>
                  <a:pt x="520641" y="57277"/>
                </a:lnTo>
                <a:lnTo>
                  <a:pt x="518096" y="55260"/>
                </a:lnTo>
                <a:lnTo>
                  <a:pt x="462280" y="24511"/>
                </a:lnTo>
                <a:lnTo>
                  <a:pt x="397446" y="6111"/>
                </a:lnTo>
                <a:lnTo>
                  <a:pt x="364267" y="1525"/>
                </a:lnTo>
                <a:lnTo>
                  <a:pt x="332613" y="0"/>
                </a:lnTo>
                <a:close/>
              </a:path>
              <a:path w="728345" h="741679">
                <a:moveTo>
                  <a:pt x="520641" y="57277"/>
                </a:moveTo>
                <a:lnTo>
                  <a:pt x="332613" y="57277"/>
                </a:lnTo>
                <a:lnTo>
                  <a:pt x="358173" y="58822"/>
                </a:lnTo>
                <a:lnTo>
                  <a:pt x="385270" y="63452"/>
                </a:lnTo>
                <a:lnTo>
                  <a:pt x="438023" y="81915"/>
                </a:lnTo>
                <a:lnTo>
                  <a:pt x="485647" y="107505"/>
                </a:lnTo>
                <a:lnTo>
                  <a:pt x="527176" y="139192"/>
                </a:lnTo>
                <a:lnTo>
                  <a:pt x="558657" y="184277"/>
                </a:lnTo>
                <a:lnTo>
                  <a:pt x="583945" y="229362"/>
                </a:lnTo>
                <a:lnTo>
                  <a:pt x="602233" y="282527"/>
                </a:lnTo>
                <a:lnTo>
                  <a:pt x="608330" y="335788"/>
                </a:lnTo>
                <a:lnTo>
                  <a:pt x="606806" y="365061"/>
                </a:lnTo>
                <a:lnTo>
                  <a:pt x="594613" y="417512"/>
                </a:lnTo>
                <a:lnTo>
                  <a:pt x="571594" y="466852"/>
                </a:lnTo>
                <a:lnTo>
                  <a:pt x="544066" y="512454"/>
                </a:lnTo>
                <a:lnTo>
                  <a:pt x="507567" y="550459"/>
                </a:lnTo>
                <a:lnTo>
                  <a:pt x="462204" y="580673"/>
                </a:lnTo>
                <a:lnTo>
                  <a:pt x="438023" y="589661"/>
                </a:lnTo>
                <a:lnTo>
                  <a:pt x="412390" y="600402"/>
                </a:lnTo>
                <a:lnTo>
                  <a:pt x="385270" y="608060"/>
                </a:lnTo>
                <a:lnTo>
                  <a:pt x="358173" y="612646"/>
                </a:lnTo>
                <a:lnTo>
                  <a:pt x="332613" y="614172"/>
                </a:lnTo>
                <a:lnTo>
                  <a:pt x="521089" y="614172"/>
                </a:lnTo>
                <a:lnTo>
                  <a:pt x="525037" y="611237"/>
                </a:lnTo>
                <a:lnTo>
                  <a:pt x="543432" y="597789"/>
                </a:lnTo>
                <a:lnTo>
                  <a:pt x="637862" y="597789"/>
                </a:lnTo>
                <a:lnTo>
                  <a:pt x="592074" y="548640"/>
                </a:lnTo>
                <a:lnTo>
                  <a:pt x="616442" y="510794"/>
                </a:lnTo>
                <a:lnTo>
                  <a:pt x="640714" y="466852"/>
                </a:lnTo>
                <a:lnTo>
                  <a:pt x="659002" y="404368"/>
                </a:lnTo>
                <a:lnTo>
                  <a:pt x="665099" y="335788"/>
                </a:lnTo>
                <a:lnTo>
                  <a:pt x="663556" y="303772"/>
                </a:lnTo>
                <a:lnTo>
                  <a:pt x="659002" y="271287"/>
                </a:lnTo>
                <a:lnTo>
                  <a:pt x="651382" y="240222"/>
                </a:lnTo>
                <a:lnTo>
                  <a:pt x="640714" y="212979"/>
                </a:lnTo>
                <a:lnTo>
                  <a:pt x="640714" y="204724"/>
                </a:lnTo>
                <a:lnTo>
                  <a:pt x="610362" y="148463"/>
                </a:lnTo>
                <a:lnTo>
                  <a:pt x="567817" y="98298"/>
                </a:lnTo>
                <a:lnTo>
                  <a:pt x="543325" y="75249"/>
                </a:lnTo>
                <a:lnTo>
                  <a:pt x="520641" y="57277"/>
                </a:lnTo>
                <a:close/>
              </a:path>
              <a:path w="728345" h="741679">
                <a:moveTo>
                  <a:pt x="527176" y="319405"/>
                </a:moveTo>
                <a:lnTo>
                  <a:pt x="519049" y="319405"/>
                </a:lnTo>
                <a:lnTo>
                  <a:pt x="511048" y="327533"/>
                </a:lnTo>
                <a:lnTo>
                  <a:pt x="511048" y="335788"/>
                </a:lnTo>
                <a:lnTo>
                  <a:pt x="509650" y="354191"/>
                </a:lnTo>
                <a:lnTo>
                  <a:pt x="494792" y="409448"/>
                </a:lnTo>
                <a:lnTo>
                  <a:pt x="473075" y="453274"/>
                </a:lnTo>
                <a:lnTo>
                  <a:pt x="414399" y="496748"/>
                </a:lnTo>
                <a:lnTo>
                  <a:pt x="397382" y="507746"/>
                </a:lnTo>
                <a:lnTo>
                  <a:pt x="383804" y="512454"/>
                </a:lnTo>
                <a:lnTo>
                  <a:pt x="368045" y="514858"/>
                </a:lnTo>
                <a:lnTo>
                  <a:pt x="350698" y="515747"/>
                </a:lnTo>
                <a:lnTo>
                  <a:pt x="332613" y="515874"/>
                </a:lnTo>
                <a:lnTo>
                  <a:pt x="326644" y="517419"/>
                </a:lnTo>
                <a:lnTo>
                  <a:pt x="321437" y="522049"/>
                </a:lnTo>
                <a:lnTo>
                  <a:pt x="317754" y="529750"/>
                </a:lnTo>
                <a:lnTo>
                  <a:pt x="316356" y="540512"/>
                </a:lnTo>
                <a:lnTo>
                  <a:pt x="316356" y="548640"/>
                </a:lnTo>
                <a:lnTo>
                  <a:pt x="324485" y="556895"/>
                </a:lnTo>
                <a:lnTo>
                  <a:pt x="332613" y="556895"/>
                </a:lnTo>
                <a:lnTo>
                  <a:pt x="373125" y="551751"/>
                </a:lnTo>
                <a:lnTo>
                  <a:pt x="413638" y="540512"/>
                </a:lnTo>
                <a:lnTo>
                  <a:pt x="431907" y="529367"/>
                </a:lnTo>
                <a:lnTo>
                  <a:pt x="450151" y="518985"/>
                </a:lnTo>
                <a:lnTo>
                  <a:pt x="486663" y="491363"/>
                </a:lnTo>
                <a:lnTo>
                  <a:pt x="510984" y="460676"/>
                </a:lnTo>
                <a:lnTo>
                  <a:pt x="535305" y="417703"/>
                </a:lnTo>
                <a:lnTo>
                  <a:pt x="546481" y="379793"/>
                </a:lnTo>
                <a:lnTo>
                  <a:pt x="551561" y="335788"/>
                </a:lnTo>
                <a:lnTo>
                  <a:pt x="550037" y="329745"/>
                </a:lnTo>
                <a:lnTo>
                  <a:pt x="545464" y="324500"/>
                </a:lnTo>
                <a:lnTo>
                  <a:pt x="537844" y="320803"/>
                </a:lnTo>
                <a:lnTo>
                  <a:pt x="527176" y="319405"/>
                </a:lnTo>
                <a:close/>
              </a:path>
              <a:path w="728345" h="741679">
                <a:moveTo>
                  <a:pt x="243331" y="131064"/>
                </a:moveTo>
                <a:lnTo>
                  <a:pt x="235967" y="137179"/>
                </a:lnTo>
                <a:lnTo>
                  <a:pt x="218239" y="149459"/>
                </a:lnTo>
                <a:lnTo>
                  <a:pt x="203581" y="161746"/>
                </a:lnTo>
                <a:lnTo>
                  <a:pt x="185801" y="174041"/>
                </a:lnTo>
                <a:lnTo>
                  <a:pt x="178435" y="180213"/>
                </a:lnTo>
                <a:lnTo>
                  <a:pt x="172338" y="187600"/>
                </a:lnTo>
                <a:lnTo>
                  <a:pt x="160147" y="205519"/>
                </a:lnTo>
                <a:lnTo>
                  <a:pt x="154050" y="212979"/>
                </a:lnTo>
                <a:lnTo>
                  <a:pt x="148028" y="223976"/>
                </a:lnTo>
                <a:lnTo>
                  <a:pt x="135888" y="242875"/>
                </a:lnTo>
                <a:lnTo>
                  <a:pt x="129793" y="253873"/>
                </a:lnTo>
                <a:lnTo>
                  <a:pt x="130048" y="259988"/>
                </a:lnTo>
                <a:lnTo>
                  <a:pt x="131825" y="266128"/>
                </a:lnTo>
                <a:lnTo>
                  <a:pt x="136651" y="272268"/>
                </a:lnTo>
                <a:lnTo>
                  <a:pt x="146050" y="278384"/>
                </a:lnTo>
                <a:lnTo>
                  <a:pt x="162179" y="278384"/>
                </a:lnTo>
                <a:lnTo>
                  <a:pt x="162179" y="262001"/>
                </a:lnTo>
                <a:lnTo>
                  <a:pt x="168148" y="255903"/>
                </a:lnTo>
                <a:lnTo>
                  <a:pt x="173355" y="249793"/>
                </a:lnTo>
                <a:lnTo>
                  <a:pt x="177037" y="243659"/>
                </a:lnTo>
                <a:lnTo>
                  <a:pt x="178435" y="237490"/>
                </a:lnTo>
                <a:lnTo>
                  <a:pt x="184531" y="230102"/>
                </a:lnTo>
                <a:lnTo>
                  <a:pt x="209022" y="198735"/>
                </a:lnTo>
                <a:lnTo>
                  <a:pt x="235204" y="188341"/>
                </a:lnTo>
                <a:lnTo>
                  <a:pt x="241300" y="182352"/>
                </a:lnTo>
                <a:lnTo>
                  <a:pt x="247395" y="177101"/>
                </a:lnTo>
                <a:lnTo>
                  <a:pt x="253491" y="173374"/>
                </a:lnTo>
                <a:lnTo>
                  <a:pt x="259587" y="171958"/>
                </a:lnTo>
                <a:lnTo>
                  <a:pt x="265412" y="165842"/>
                </a:lnTo>
                <a:lnTo>
                  <a:pt x="269700" y="159702"/>
                </a:lnTo>
                <a:lnTo>
                  <a:pt x="270964" y="153562"/>
                </a:lnTo>
                <a:lnTo>
                  <a:pt x="267716" y="147447"/>
                </a:lnTo>
                <a:lnTo>
                  <a:pt x="266192" y="141404"/>
                </a:lnTo>
                <a:lnTo>
                  <a:pt x="261619" y="136159"/>
                </a:lnTo>
                <a:lnTo>
                  <a:pt x="254000" y="132462"/>
                </a:lnTo>
                <a:lnTo>
                  <a:pt x="243331" y="1310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26207" y="3194304"/>
            <a:ext cx="236220" cy="469900"/>
          </a:xfrm>
          <a:custGeom>
            <a:avLst/>
            <a:gdLst/>
            <a:ahLst/>
            <a:cxnLst/>
            <a:rect l="l" t="t" r="r" b="b"/>
            <a:pathLst>
              <a:path w="236219" h="469900">
                <a:moveTo>
                  <a:pt x="0" y="0"/>
                </a:moveTo>
                <a:lnTo>
                  <a:pt x="0" y="469392"/>
                </a:lnTo>
                <a:lnTo>
                  <a:pt x="236219" y="235076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46952" y="3046857"/>
            <a:ext cx="452628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R是为统计计算和绘图</a:t>
            </a:r>
            <a:r>
              <a:rPr sz="2000" b="1" spc="-15" dirty="0">
                <a:solidFill>
                  <a:srgbClr val="FFFFFF"/>
                </a:solidFill>
                <a:latin typeface="微软雅黑"/>
                <a:cs typeface="微软雅黑"/>
              </a:rPr>
              <a:t>而</a:t>
            </a: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生的</a:t>
            </a:r>
            <a:r>
              <a:rPr sz="2000" b="1" spc="-15" dirty="0">
                <a:solidFill>
                  <a:srgbClr val="FFFFFF"/>
                </a:solidFill>
                <a:latin typeface="微软雅黑"/>
                <a:cs typeface="微软雅黑"/>
              </a:rPr>
              <a:t>语</a:t>
            </a: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言和</a:t>
            </a:r>
            <a:r>
              <a:rPr sz="2000" b="1" spc="-15" dirty="0">
                <a:solidFill>
                  <a:srgbClr val="FFFFFF"/>
                </a:solidFill>
                <a:latin typeface="微软雅黑"/>
                <a:cs typeface="微软雅黑"/>
              </a:rPr>
              <a:t>环</a:t>
            </a: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境</a:t>
            </a:r>
            <a:endParaRPr sz="2000">
              <a:latin typeface="微软雅黑"/>
              <a:cs typeface="微软雅黑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是一套开源的数据分析</a:t>
            </a:r>
            <a:r>
              <a:rPr sz="2000" b="1" spc="-15" dirty="0">
                <a:solidFill>
                  <a:srgbClr val="FFFFFF"/>
                </a:solidFill>
                <a:latin typeface="微软雅黑"/>
                <a:cs typeface="微软雅黑"/>
              </a:rPr>
              <a:t>解</a:t>
            </a:r>
            <a:r>
              <a:rPr sz="2000" b="1" dirty="0">
                <a:solidFill>
                  <a:srgbClr val="FFFFFF"/>
                </a:solidFill>
                <a:latin typeface="微软雅黑"/>
                <a:cs typeface="微软雅黑"/>
              </a:rPr>
              <a:t>决方案</a:t>
            </a:r>
            <a:endParaRPr sz="2000">
              <a:latin typeface="微软雅黑"/>
              <a:cs typeface="微软雅黑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16752" y="2628900"/>
            <a:ext cx="5133340" cy="2070100"/>
          </a:xfrm>
          <a:custGeom>
            <a:avLst/>
            <a:gdLst/>
            <a:ahLst/>
            <a:cxnLst/>
            <a:rect l="l" t="t" r="r" b="b"/>
            <a:pathLst>
              <a:path w="5133340" h="2070100">
                <a:moveTo>
                  <a:pt x="0" y="2069592"/>
                </a:moveTo>
                <a:lnTo>
                  <a:pt x="5132832" y="2069592"/>
                </a:lnTo>
                <a:lnTo>
                  <a:pt x="5132832" y="0"/>
                </a:lnTo>
                <a:lnTo>
                  <a:pt x="0" y="0"/>
                </a:lnTo>
                <a:lnTo>
                  <a:pt x="0" y="206959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28600"/>
            <a:ext cx="2094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u="none" dirty="0">
                <a:solidFill>
                  <a:srgbClr val="FFFFFF"/>
                </a:solidFill>
                <a:latin typeface="微软雅黑"/>
                <a:cs typeface="微软雅黑"/>
              </a:rPr>
              <a:t>R的特性</a:t>
            </a:r>
            <a:endParaRPr sz="4400" dirty="0">
              <a:latin typeface="微软雅黑"/>
              <a:cs typeface="微软雅黑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0012" y="1219200"/>
            <a:ext cx="10209530" cy="51110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50000"/>
              </a:lnSpc>
              <a:spcBef>
                <a:spcPts val="7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免费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的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一个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全面的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统计研究平台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拥有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顶尖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水准的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制图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功能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一个可进行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交互式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数据分析和探索的强大平台</a:t>
            </a:r>
            <a:endParaRPr sz="2800" dirty="0">
              <a:latin typeface="微软雅黑"/>
              <a:cs typeface="微软雅黑"/>
            </a:endParaRPr>
          </a:p>
          <a:p>
            <a:pPr marL="241300" marR="5080" indent="-228600">
              <a:lnSpc>
                <a:spcPct val="1500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轻松地从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各种类型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的数据源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导入数</a:t>
            </a:r>
            <a:r>
              <a:rPr sz="2800" b="1" spc="0" dirty="0">
                <a:solidFill>
                  <a:srgbClr val="FF0000"/>
                </a:solidFill>
                <a:latin typeface="微软雅黑"/>
                <a:cs typeface="微软雅黑"/>
              </a:rPr>
              <a:t>据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，包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括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文本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文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件、</a:t>
            </a:r>
            <a:r>
              <a:rPr sz="2800" b="1" spc="0" dirty="0">
                <a:solidFill>
                  <a:srgbClr val="FFFFFF"/>
                </a:solidFill>
                <a:latin typeface="微软雅黑"/>
                <a:cs typeface="微软雅黑"/>
              </a:rPr>
              <a:t>数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据库管 理系统、统计软件，乃至专门的数</a:t>
            </a:r>
            <a:r>
              <a:rPr sz="2800" b="1" dirty="0">
                <a:solidFill>
                  <a:srgbClr val="FFFFFF"/>
                </a:solidFill>
                <a:latin typeface="微软雅黑"/>
                <a:cs typeface="微软雅黑"/>
              </a:rPr>
              <a:t>据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仓库</a:t>
            </a:r>
            <a:endParaRPr sz="2800" dirty="0">
              <a:latin typeface="微软雅黑"/>
              <a:cs typeface="微软雅黑"/>
            </a:endParaRPr>
          </a:p>
          <a:p>
            <a:pPr marL="241300" indent="-228600">
              <a:lnSpc>
                <a:spcPct val="15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可运行于</a:t>
            </a:r>
            <a:r>
              <a:rPr sz="2800" b="1" spc="-5" dirty="0">
                <a:solidFill>
                  <a:srgbClr val="FF0000"/>
                </a:solidFill>
                <a:latin typeface="微软雅黑"/>
                <a:cs typeface="微软雅黑"/>
              </a:rPr>
              <a:t>多种平台</a:t>
            </a:r>
            <a:r>
              <a:rPr sz="2800" b="1" spc="-5" dirty="0">
                <a:solidFill>
                  <a:srgbClr val="FFFFFF"/>
                </a:solidFill>
                <a:latin typeface="微软雅黑"/>
                <a:cs typeface="微软雅黑"/>
              </a:rPr>
              <a:t>之上</a:t>
            </a:r>
            <a:endParaRPr sz="2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99405" cy="4483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92467" y="2114930"/>
            <a:ext cx="4899533" cy="47430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23459" y="614172"/>
            <a:ext cx="2466466" cy="24664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组合 12"/>
          <p:cNvGrpSpPr/>
          <p:nvPr/>
        </p:nvGrpSpPr>
        <p:grpSpPr>
          <a:xfrm>
            <a:off x="5143500" y="819911"/>
            <a:ext cx="1847088" cy="1847088"/>
            <a:chOff x="5143500" y="819911"/>
            <a:chExt cx="1847088" cy="1847088"/>
          </a:xfrm>
        </p:grpSpPr>
        <p:sp>
          <p:nvSpPr>
            <p:cNvPr id="5" name="object 5"/>
            <p:cNvSpPr/>
            <p:nvPr/>
          </p:nvSpPr>
          <p:spPr>
            <a:xfrm>
              <a:off x="5143500" y="819911"/>
              <a:ext cx="1847088" cy="18470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72100" y="1048511"/>
              <a:ext cx="1390650" cy="139065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12664" y="1000760"/>
              <a:ext cx="1510284" cy="14986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03391" y="1574291"/>
              <a:ext cx="585470" cy="402590"/>
            </a:xfrm>
            <a:custGeom>
              <a:avLst/>
              <a:gdLst/>
              <a:ahLst/>
              <a:cxnLst/>
              <a:rect l="l" t="t" r="r" b="b"/>
              <a:pathLst>
                <a:path w="585470" h="402589">
                  <a:moveTo>
                    <a:pt x="292608" y="0"/>
                  </a:moveTo>
                  <a:lnTo>
                    <a:pt x="273415" y="3762"/>
                  </a:lnTo>
                  <a:lnTo>
                    <a:pt x="256698" y="14382"/>
                  </a:lnTo>
                  <a:lnTo>
                    <a:pt x="244887" y="30861"/>
                  </a:lnTo>
                  <a:lnTo>
                    <a:pt x="240411" y="52197"/>
                  </a:lnTo>
                  <a:lnTo>
                    <a:pt x="244887" y="71409"/>
                  </a:lnTo>
                  <a:lnTo>
                    <a:pt x="256698" y="88169"/>
                  </a:lnTo>
                  <a:lnTo>
                    <a:pt x="273415" y="100024"/>
                  </a:lnTo>
                  <a:lnTo>
                    <a:pt x="292608" y="104521"/>
                  </a:lnTo>
                  <a:lnTo>
                    <a:pt x="313997" y="100024"/>
                  </a:lnTo>
                  <a:lnTo>
                    <a:pt x="330469" y="88169"/>
                  </a:lnTo>
                  <a:lnTo>
                    <a:pt x="341060" y="71409"/>
                  </a:lnTo>
                  <a:lnTo>
                    <a:pt x="344805" y="52197"/>
                  </a:lnTo>
                  <a:lnTo>
                    <a:pt x="341060" y="30861"/>
                  </a:lnTo>
                  <a:lnTo>
                    <a:pt x="330469" y="14382"/>
                  </a:lnTo>
                  <a:lnTo>
                    <a:pt x="313997" y="3762"/>
                  </a:lnTo>
                  <a:lnTo>
                    <a:pt x="292608" y="0"/>
                  </a:lnTo>
                  <a:close/>
                </a:path>
                <a:path w="585470" h="402589">
                  <a:moveTo>
                    <a:pt x="67945" y="193294"/>
                  </a:moveTo>
                  <a:lnTo>
                    <a:pt x="20955" y="193294"/>
                  </a:lnTo>
                  <a:lnTo>
                    <a:pt x="20955" y="344805"/>
                  </a:lnTo>
                  <a:lnTo>
                    <a:pt x="46990" y="344805"/>
                  </a:lnTo>
                  <a:lnTo>
                    <a:pt x="46990" y="271653"/>
                  </a:lnTo>
                  <a:lnTo>
                    <a:pt x="78359" y="271653"/>
                  </a:lnTo>
                  <a:lnTo>
                    <a:pt x="78359" y="256032"/>
                  </a:lnTo>
                  <a:lnTo>
                    <a:pt x="67945" y="256032"/>
                  </a:lnTo>
                  <a:lnTo>
                    <a:pt x="67945" y="193294"/>
                  </a:lnTo>
                  <a:close/>
                </a:path>
                <a:path w="585470" h="402589">
                  <a:moveTo>
                    <a:pt x="78359" y="271653"/>
                  </a:moveTo>
                  <a:lnTo>
                    <a:pt x="52197" y="271653"/>
                  </a:lnTo>
                  <a:lnTo>
                    <a:pt x="52197" y="344805"/>
                  </a:lnTo>
                  <a:lnTo>
                    <a:pt x="78359" y="344805"/>
                  </a:lnTo>
                  <a:lnTo>
                    <a:pt x="78359" y="271653"/>
                  </a:lnTo>
                  <a:close/>
                </a:path>
                <a:path w="585470" h="402589">
                  <a:moveTo>
                    <a:pt x="67945" y="151511"/>
                  </a:moveTo>
                  <a:lnTo>
                    <a:pt x="20955" y="151511"/>
                  </a:lnTo>
                  <a:lnTo>
                    <a:pt x="11037" y="153302"/>
                  </a:lnTo>
                  <a:lnTo>
                    <a:pt x="4572" y="158035"/>
                  </a:lnTo>
                  <a:lnTo>
                    <a:pt x="1059" y="164744"/>
                  </a:lnTo>
                  <a:lnTo>
                    <a:pt x="0" y="172466"/>
                  </a:lnTo>
                  <a:lnTo>
                    <a:pt x="0" y="240411"/>
                  </a:lnTo>
                  <a:lnTo>
                    <a:pt x="20955" y="240411"/>
                  </a:lnTo>
                  <a:lnTo>
                    <a:pt x="20955" y="193294"/>
                  </a:lnTo>
                  <a:lnTo>
                    <a:pt x="67945" y="193294"/>
                  </a:lnTo>
                  <a:lnTo>
                    <a:pt x="67945" y="151511"/>
                  </a:lnTo>
                  <a:close/>
                </a:path>
                <a:path w="585470" h="402589">
                  <a:moveTo>
                    <a:pt x="52197" y="78359"/>
                  </a:moveTo>
                  <a:lnTo>
                    <a:pt x="37695" y="81145"/>
                  </a:lnTo>
                  <a:lnTo>
                    <a:pt x="26098" y="88836"/>
                  </a:lnTo>
                  <a:lnTo>
                    <a:pt x="18407" y="100433"/>
                  </a:lnTo>
                  <a:lnTo>
                    <a:pt x="15621" y="114935"/>
                  </a:lnTo>
                  <a:lnTo>
                    <a:pt x="18407" y="126480"/>
                  </a:lnTo>
                  <a:lnTo>
                    <a:pt x="26098" y="136525"/>
                  </a:lnTo>
                  <a:lnTo>
                    <a:pt x="37695" y="143617"/>
                  </a:lnTo>
                  <a:lnTo>
                    <a:pt x="52197" y="146304"/>
                  </a:lnTo>
                  <a:lnTo>
                    <a:pt x="62737" y="146304"/>
                  </a:lnTo>
                  <a:lnTo>
                    <a:pt x="73152" y="135890"/>
                  </a:lnTo>
                  <a:lnTo>
                    <a:pt x="78359" y="135890"/>
                  </a:lnTo>
                  <a:lnTo>
                    <a:pt x="78359" y="130683"/>
                  </a:lnTo>
                  <a:lnTo>
                    <a:pt x="83566" y="125349"/>
                  </a:lnTo>
                  <a:lnTo>
                    <a:pt x="83566" y="114935"/>
                  </a:lnTo>
                  <a:lnTo>
                    <a:pt x="80879" y="100433"/>
                  </a:lnTo>
                  <a:lnTo>
                    <a:pt x="73787" y="88836"/>
                  </a:lnTo>
                  <a:lnTo>
                    <a:pt x="63742" y="81145"/>
                  </a:lnTo>
                  <a:lnTo>
                    <a:pt x="52197" y="78359"/>
                  </a:lnTo>
                  <a:close/>
                </a:path>
                <a:path w="585470" h="402589">
                  <a:moveTo>
                    <a:pt x="559054" y="151511"/>
                  </a:moveTo>
                  <a:lnTo>
                    <a:pt x="512063" y="151511"/>
                  </a:lnTo>
                  <a:lnTo>
                    <a:pt x="512063" y="256032"/>
                  </a:lnTo>
                  <a:lnTo>
                    <a:pt x="501650" y="256032"/>
                  </a:lnTo>
                  <a:lnTo>
                    <a:pt x="501650" y="344805"/>
                  </a:lnTo>
                  <a:lnTo>
                    <a:pt x="527685" y="344805"/>
                  </a:lnTo>
                  <a:lnTo>
                    <a:pt x="527685" y="271653"/>
                  </a:lnTo>
                  <a:lnTo>
                    <a:pt x="559054" y="271653"/>
                  </a:lnTo>
                  <a:lnTo>
                    <a:pt x="559054" y="193294"/>
                  </a:lnTo>
                  <a:lnTo>
                    <a:pt x="585216" y="193294"/>
                  </a:lnTo>
                  <a:lnTo>
                    <a:pt x="585216" y="172466"/>
                  </a:lnTo>
                  <a:lnTo>
                    <a:pt x="583342" y="164744"/>
                  </a:lnTo>
                  <a:lnTo>
                    <a:pt x="578040" y="158035"/>
                  </a:lnTo>
                  <a:lnTo>
                    <a:pt x="569785" y="153302"/>
                  </a:lnTo>
                  <a:lnTo>
                    <a:pt x="559054" y="151511"/>
                  </a:lnTo>
                  <a:close/>
                </a:path>
                <a:path w="585470" h="402589">
                  <a:moveTo>
                    <a:pt x="559054" y="271653"/>
                  </a:moveTo>
                  <a:lnTo>
                    <a:pt x="533019" y="271653"/>
                  </a:lnTo>
                  <a:lnTo>
                    <a:pt x="533019" y="344805"/>
                  </a:lnTo>
                  <a:lnTo>
                    <a:pt x="559054" y="344805"/>
                  </a:lnTo>
                  <a:lnTo>
                    <a:pt x="559054" y="271653"/>
                  </a:lnTo>
                  <a:close/>
                </a:path>
                <a:path w="585470" h="402589">
                  <a:moveTo>
                    <a:pt x="585216" y="193294"/>
                  </a:moveTo>
                  <a:lnTo>
                    <a:pt x="559054" y="193294"/>
                  </a:lnTo>
                  <a:lnTo>
                    <a:pt x="559054" y="240411"/>
                  </a:lnTo>
                  <a:lnTo>
                    <a:pt x="585216" y="240411"/>
                  </a:lnTo>
                  <a:lnTo>
                    <a:pt x="585216" y="193294"/>
                  </a:lnTo>
                  <a:close/>
                </a:path>
                <a:path w="585470" h="402589">
                  <a:moveTo>
                    <a:pt x="527685" y="78359"/>
                  </a:moveTo>
                  <a:lnTo>
                    <a:pt x="516213" y="81145"/>
                  </a:lnTo>
                  <a:lnTo>
                    <a:pt x="506206" y="88836"/>
                  </a:lnTo>
                  <a:lnTo>
                    <a:pt x="499127" y="100433"/>
                  </a:lnTo>
                  <a:lnTo>
                    <a:pt x="496443" y="114935"/>
                  </a:lnTo>
                  <a:lnTo>
                    <a:pt x="496443" y="125349"/>
                  </a:lnTo>
                  <a:lnTo>
                    <a:pt x="501650" y="130683"/>
                  </a:lnTo>
                  <a:lnTo>
                    <a:pt x="501650" y="135890"/>
                  </a:lnTo>
                  <a:lnTo>
                    <a:pt x="506857" y="135890"/>
                  </a:lnTo>
                  <a:lnTo>
                    <a:pt x="512063" y="141097"/>
                  </a:lnTo>
                  <a:lnTo>
                    <a:pt x="522478" y="146304"/>
                  </a:lnTo>
                  <a:lnTo>
                    <a:pt x="527685" y="146304"/>
                  </a:lnTo>
                  <a:lnTo>
                    <a:pt x="542240" y="143617"/>
                  </a:lnTo>
                  <a:lnTo>
                    <a:pt x="553831" y="136525"/>
                  </a:lnTo>
                  <a:lnTo>
                    <a:pt x="561492" y="126480"/>
                  </a:lnTo>
                  <a:lnTo>
                    <a:pt x="564261" y="114935"/>
                  </a:lnTo>
                  <a:lnTo>
                    <a:pt x="561492" y="100433"/>
                  </a:lnTo>
                  <a:lnTo>
                    <a:pt x="553831" y="88836"/>
                  </a:lnTo>
                  <a:lnTo>
                    <a:pt x="542240" y="81145"/>
                  </a:lnTo>
                  <a:lnTo>
                    <a:pt x="527685" y="78359"/>
                  </a:lnTo>
                  <a:close/>
                </a:path>
                <a:path w="585470" h="402589">
                  <a:moveTo>
                    <a:pt x="459867" y="135890"/>
                  </a:moveTo>
                  <a:lnTo>
                    <a:pt x="402336" y="135890"/>
                  </a:lnTo>
                  <a:lnTo>
                    <a:pt x="402336" y="266446"/>
                  </a:lnTo>
                  <a:lnTo>
                    <a:pt x="391922" y="266446"/>
                  </a:lnTo>
                  <a:lnTo>
                    <a:pt x="391922" y="376174"/>
                  </a:lnTo>
                  <a:lnTo>
                    <a:pt x="417957" y="376174"/>
                  </a:lnTo>
                  <a:lnTo>
                    <a:pt x="417957" y="282194"/>
                  </a:lnTo>
                  <a:lnTo>
                    <a:pt x="454533" y="282194"/>
                  </a:lnTo>
                  <a:lnTo>
                    <a:pt x="454533" y="188087"/>
                  </a:lnTo>
                  <a:lnTo>
                    <a:pt x="491109" y="188087"/>
                  </a:lnTo>
                  <a:lnTo>
                    <a:pt x="491109" y="161925"/>
                  </a:lnTo>
                  <a:lnTo>
                    <a:pt x="488424" y="151266"/>
                  </a:lnTo>
                  <a:lnTo>
                    <a:pt x="481345" y="143049"/>
                  </a:lnTo>
                  <a:lnTo>
                    <a:pt x="471338" y="137761"/>
                  </a:lnTo>
                  <a:lnTo>
                    <a:pt x="459867" y="135890"/>
                  </a:lnTo>
                  <a:close/>
                </a:path>
                <a:path w="585470" h="402589">
                  <a:moveTo>
                    <a:pt x="454533" y="282194"/>
                  </a:moveTo>
                  <a:lnTo>
                    <a:pt x="428498" y="282194"/>
                  </a:lnTo>
                  <a:lnTo>
                    <a:pt x="428498" y="376174"/>
                  </a:lnTo>
                  <a:lnTo>
                    <a:pt x="454533" y="376174"/>
                  </a:lnTo>
                  <a:lnTo>
                    <a:pt x="454533" y="282194"/>
                  </a:lnTo>
                  <a:close/>
                </a:path>
                <a:path w="585470" h="402589">
                  <a:moveTo>
                    <a:pt x="491109" y="188087"/>
                  </a:moveTo>
                  <a:lnTo>
                    <a:pt x="459867" y="188087"/>
                  </a:lnTo>
                  <a:lnTo>
                    <a:pt x="459867" y="245618"/>
                  </a:lnTo>
                  <a:lnTo>
                    <a:pt x="491109" y="245618"/>
                  </a:lnTo>
                  <a:lnTo>
                    <a:pt x="491109" y="188087"/>
                  </a:lnTo>
                  <a:close/>
                </a:path>
                <a:path w="585470" h="402589">
                  <a:moveTo>
                    <a:pt x="334391" y="167259"/>
                  </a:moveTo>
                  <a:lnTo>
                    <a:pt x="250825" y="167259"/>
                  </a:lnTo>
                  <a:lnTo>
                    <a:pt x="250825" y="402336"/>
                  </a:lnTo>
                  <a:lnTo>
                    <a:pt x="287400" y="402336"/>
                  </a:lnTo>
                  <a:lnTo>
                    <a:pt x="287400" y="287400"/>
                  </a:lnTo>
                  <a:lnTo>
                    <a:pt x="334391" y="287400"/>
                  </a:lnTo>
                  <a:lnTo>
                    <a:pt x="334391" y="167259"/>
                  </a:lnTo>
                  <a:close/>
                </a:path>
                <a:path w="585470" h="402589">
                  <a:moveTo>
                    <a:pt x="334391" y="287400"/>
                  </a:moveTo>
                  <a:lnTo>
                    <a:pt x="297815" y="287400"/>
                  </a:lnTo>
                  <a:lnTo>
                    <a:pt x="297815" y="402336"/>
                  </a:lnTo>
                  <a:lnTo>
                    <a:pt x="334391" y="402336"/>
                  </a:lnTo>
                  <a:lnTo>
                    <a:pt x="334391" y="287400"/>
                  </a:lnTo>
                  <a:close/>
                </a:path>
                <a:path w="585470" h="402589">
                  <a:moveTo>
                    <a:pt x="339598" y="109728"/>
                  </a:moveTo>
                  <a:lnTo>
                    <a:pt x="245618" y="109728"/>
                  </a:lnTo>
                  <a:lnTo>
                    <a:pt x="234072" y="112414"/>
                  </a:lnTo>
                  <a:lnTo>
                    <a:pt x="224028" y="119507"/>
                  </a:lnTo>
                  <a:lnTo>
                    <a:pt x="216935" y="129551"/>
                  </a:lnTo>
                  <a:lnTo>
                    <a:pt x="214249" y="141097"/>
                  </a:lnTo>
                  <a:lnTo>
                    <a:pt x="214249" y="245618"/>
                  </a:lnTo>
                  <a:lnTo>
                    <a:pt x="245618" y="245618"/>
                  </a:lnTo>
                  <a:lnTo>
                    <a:pt x="245618" y="167259"/>
                  </a:lnTo>
                  <a:lnTo>
                    <a:pt x="370967" y="167259"/>
                  </a:lnTo>
                  <a:lnTo>
                    <a:pt x="370967" y="141097"/>
                  </a:lnTo>
                  <a:lnTo>
                    <a:pt x="369012" y="129551"/>
                  </a:lnTo>
                  <a:lnTo>
                    <a:pt x="363140" y="119507"/>
                  </a:lnTo>
                  <a:lnTo>
                    <a:pt x="353339" y="112414"/>
                  </a:lnTo>
                  <a:lnTo>
                    <a:pt x="339598" y="109728"/>
                  </a:lnTo>
                  <a:close/>
                </a:path>
                <a:path w="585470" h="402589">
                  <a:moveTo>
                    <a:pt x="370967" y="167259"/>
                  </a:moveTo>
                  <a:lnTo>
                    <a:pt x="339598" y="167259"/>
                  </a:lnTo>
                  <a:lnTo>
                    <a:pt x="339598" y="245618"/>
                  </a:lnTo>
                  <a:lnTo>
                    <a:pt x="370967" y="245618"/>
                  </a:lnTo>
                  <a:lnTo>
                    <a:pt x="370967" y="167259"/>
                  </a:lnTo>
                  <a:close/>
                </a:path>
                <a:path w="585470" h="402589">
                  <a:moveTo>
                    <a:pt x="182880" y="188087"/>
                  </a:moveTo>
                  <a:lnTo>
                    <a:pt x="125349" y="188087"/>
                  </a:lnTo>
                  <a:lnTo>
                    <a:pt x="125349" y="376174"/>
                  </a:lnTo>
                  <a:lnTo>
                    <a:pt x="156718" y="376174"/>
                  </a:lnTo>
                  <a:lnTo>
                    <a:pt x="156718" y="282194"/>
                  </a:lnTo>
                  <a:lnTo>
                    <a:pt x="193294" y="282194"/>
                  </a:lnTo>
                  <a:lnTo>
                    <a:pt x="193294" y="266446"/>
                  </a:lnTo>
                  <a:lnTo>
                    <a:pt x="182880" y="266446"/>
                  </a:lnTo>
                  <a:lnTo>
                    <a:pt x="182880" y="188087"/>
                  </a:lnTo>
                  <a:close/>
                </a:path>
                <a:path w="585470" h="402589">
                  <a:moveTo>
                    <a:pt x="193294" y="282194"/>
                  </a:moveTo>
                  <a:lnTo>
                    <a:pt x="161925" y="282194"/>
                  </a:lnTo>
                  <a:lnTo>
                    <a:pt x="161925" y="376174"/>
                  </a:lnTo>
                  <a:lnTo>
                    <a:pt x="193294" y="376174"/>
                  </a:lnTo>
                  <a:lnTo>
                    <a:pt x="193294" y="282194"/>
                  </a:lnTo>
                  <a:close/>
                </a:path>
                <a:path w="585470" h="402589">
                  <a:moveTo>
                    <a:pt x="182880" y="135890"/>
                  </a:moveTo>
                  <a:lnTo>
                    <a:pt x="120142" y="135890"/>
                  </a:lnTo>
                  <a:lnTo>
                    <a:pt x="109483" y="137761"/>
                  </a:lnTo>
                  <a:lnTo>
                    <a:pt x="101266" y="143049"/>
                  </a:lnTo>
                  <a:lnTo>
                    <a:pt x="95978" y="151266"/>
                  </a:lnTo>
                  <a:lnTo>
                    <a:pt x="94107" y="161925"/>
                  </a:lnTo>
                  <a:lnTo>
                    <a:pt x="94107" y="245618"/>
                  </a:lnTo>
                  <a:lnTo>
                    <a:pt x="120142" y="245618"/>
                  </a:lnTo>
                  <a:lnTo>
                    <a:pt x="120142" y="188087"/>
                  </a:lnTo>
                  <a:lnTo>
                    <a:pt x="182880" y="188087"/>
                  </a:lnTo>
                  <a:lnTo>
                    <a:pt x="182880" y="135890"/>
                  </a:lnTo>
                  <a:close/>
                </a:path>
                <a:path w="585470" h="402589">
                  <a:moveTo>
                    <a:pt x="161925" y="46990"/>
                  </a:moveTo>
                  <a:lnTo>
                    <a:pt x="143599" y="49857"/>
                  </a:lnTo>
                  <a:lnTo>
                    <a:pt x="128666" y="58118"/>
                  </a:lnTo>
                  <a:lnTo>
                    <a:pt x="118616" y="71260"/>
                  </a:lnTo>
                  <a:lnTo>
                    <a:pt x="114935" y="88773"/>
                  </a:lnTo>
                  <a:lnTo>
                    <a:pt x="118616" y="104161"/>
                  </a:lnTo>
                  <a:lnTo>
                    <a:pt x="128666" y="117586"/>
                  </a:lnTo>
                  <a:lnTo>
                    <a:pt x="143599" y="127081"/>
                  </a:lnTo>
                  <a:lnTo>
                    <a:pt x="161925" y="130683"/>
                  </a:lnTo>
                  <a:lnTo>
                    <a:pt x="169808" y="129768"/>
                  </a:lnTo>
                  <a:lnTo>
                    <a:pt x="177657" y="127365"/>
                  </a:lnTo>
                  <a:lnTo>
                    <a:pt x="185481" y="123985"/>
                  </a:lnTo>
                  <a:lnTo>
                    <a:pt x="193294" y="120142"/>
                  </a:lnTo>
                  <a:lnTo>
                    <a:pt x="193294" y="114935"/>
                  </a:lnTo>
                  <a:lnTo>
                    <a:pt x="197137" y="107936"/>
                  </a:lnTo>
                  <a:lnTo>
                    <a:pt x="200517" y="101901"/>
                  </a:lnTo>
                  <a:lnTo>
                    <a:pt x="202920" y="95843"/>
                  </a:lnTo>
                  <a:lnTo>
                    <a:pt x="203835" y="88773"/>
                  </a:lnTo>
                  <a:lnTo>
                    <a:pt x="200233" y="71260"/>
                  </a:lnTo>
                  <a:lnTo>
                    <a:pt x="190738" y="58118"/>
                  </a:lnTo>
                  <a:lnTo>
                    <a:pt x="177313" y="49857"/>
                  </a:lnTo>
                  <a:lnTo>
                    <a:pt x="161925" y="46990"/>
                  </a:lnTo>
                  <a:close/>
                </a:path>
                <a:path w="585470" h="402589">
                  <a:moveTo>
                    <a:pt x="423291" y="46990"/>
                  </a:moveTo>
                  <a:lnTo>
                    <a:pt x="405705" y="49857"/>
                  </a:lnTo>
                  <a:lnTo>
                    <a:pt x="392525" y="58118"/>
                  </a:lnTo>
                  <a:lnTo>
                    <a:pt x="384250" y="71260"/>
                  </a:lnTo>
                  <a:lnTo>
                    <a:pt x="381381" y="88773"/>
                  </a:lnTo>
                  <a:lnTo>
                    <a:pt x="381464" y="95843"/>
                  </a:lnTo>
                  <a:lnTo>
                    <a:pt x="382047" y="101901"/>
                  </a:lnTo>
                  <a:lnTo>
                    <a:pt x="383631" y="107936"/>
                  </a:lnTo>
                  <a:lnTo>
                    <a:pt x="386715" y="114935"/>
                  </a:lnTo>
                  <a:lnTo>
                    <a:pt x="391922" y="114935"/>
                  </a:lnTo>
                  <a:lnTo>
                    <a:pt x="391922" y="120142"/>
                  </a:lnTo>
                  <a:lnTo>
                    <a:pt x="399734" y="123985"/>
                  </a:lnTo>
                  <a:lnTo>
                    <a:pt x="407558" y="127365"/>
                  </a:lnTo>
                  <a:lnTo>
                    <a:pt x="415407" y="129768"/>
                  </a:lnTo>
                  <a:lnTo>
                    <a:pt x="423291" y="130683"/>
                  </a:lnTo>
                  <a:lnTo>
                    <a:pt x="438606" y="127081"/>
                  </a:lnTo>
                  <a:lnTo>
                    <a:pt x="451993" y="117586"/>
                  </a:lnTo>
                  <a:lnTo>
                    <a:pt x="461474" y="104161"/>
                  </a:lnTo>
                  <a:lnTo>
                    <a:pt x="465074" y="88773"/>
                  </a:lnTo>
                  <a:lnTo>
                    <a:pt x="461474" y="71260"/>
                  </a:lnTo>
                  <a:lnTo>
                    <a:pt x="451993" y="58118"/>
                  </a:lnTo>
                  <a:lnTo>
                    <a:pt x="438606" y="49857"/>
                  </a:lnTo>
                  <a:lnTo>
                    <a:pt x="423291" y="469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03017" y="3551304"/>
            <a:ext cx="5088255" cy="788036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4800" b="1" spc="-5" dirty="0" smtClean="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的 获 取 和 安</a:t>
            </a:r>
            <a:r>
              <a:rPr sz="4800" b="1" spc="-990" dirty="0">
                <a:solidFill>
                  <a:srgbClr val="FFFFFF"/>
                </a:solidFill>
                <a:latin typeface="微软雅黑"/>
                <a:cs typeface="微软雅黑"/>
              </a:rPr>
              <a:t> </a:t>
            </a:r>
            <a:r>
              <a:rPr sz="4800" b="1" dirty="0">
                <a:solidFill>
                  <a:srgbClr val="FFFFFF"/>
                </a:solidFill>
                <a:latin typeface="微软雅黑"/>
                <a:cs typeface="微软雅黑"/>
              </a:rPr>
              <a:t>装</a:t>
            </a:r>
            <a:endParaRPr sz="4800" dirty="0"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1966</TotalTime>
  <Words>1669</Words>
  <Application>Microsoft Office PowerPoint</Application>
  <PresentationFormat>宽屏</PresentationFormat>
  <Paragraphs>219</Paragraphs>
  <Slides>33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等线</vt:lpstr>
      <vt:lpstr>宋体</vt:lpstr>
      <vt:lpstr>微软雅黑</vt:lpstr>
      <vt:lpstr>Arial</vt:lpstr>
      <vt:lpstr>Calibri</vt:lpstr>
      <vt:lpstr>Times New Roman</vt:lpstr>
      <vt:lpstr>Office Theme</vt:lpstr>
      <vt:lpstr>2 0 2 2</vt:lpstr>
      <vt:lpstr>PowerPoint 演示文稿</vt:lpstr>
      <vt:lpstr>PowerPoint 演示文稿</vt:lpstr>
      <vt:lpstr>PowerPoint 演示文稿</vt:lpstr>
      <vt:lpstr>PowerPoint 演示文稿</vt:lpstr>
      <vt:lpstr>为什么使用R ？</vt:lpstr>
      <vt:lpstr>PowerPoint 演示文稿</vt:lpstr>
      <vt:lpstr>R的特性</vt:lpstr>
      <vt:lpstr>PowerPoint 演示文稿</vt:lpstr>
      <vt:lpstr>可以通过链接 https://www.r-project.org/ 免费获取</vt:lpstr>
      <vt:lpstr>根据系统选择合适的安装程序进行下载，下载后即可安装</vt:lpstr>
      <vt:lpstr>RStudio下载与安装：</vt:lpstr>
      <vt:lpstr>PowerPoint 演示文稿</vt:lpstr>
      <vt:lpstr>PowerPoint 演示文稿</vt:lpstr>
      <vt:lpstr>R中的注释与输出语句</vt:lpstr>
      <vt:lpstr>R语言示例</vt:lpstr>
      <vt:lpstr>获取帮助</vt:lpstr>
      <vt:lpstr>工作空间</vt:lpstr>
      <vt:lpstr>输入和输出</vt:lpstr>
      <vt:lpstr>输入和输出</vt:lpstr>
      <vt:lpstr>PowerPoint 演示文稿</vt:lpstr>
      <vt:lpstr>R的包</vt:lpstr>
      <vt:lpstr>什么是包？</vt:lpstr>
      <vt:lpstr>包的安装</vt:lpstr>
      <vt:lpstr>包的载入与使用</vt:lpstr>
      <vt:lpstr>使用包时常见的错误</vt:lpstr>
      <vt:lpstr>PowerPoint 演示文稿</vt:lpstr>
      <vt:lpstr>对于Windows，R语言批处理方式：</vt:lpstr>
      <vt:lpstr>PowerPoint 演示文稿</vt:lpstr>
      <vt:lpstr>R语言结果重用方式：</vt:lpstr>
      <vt:lpstr>PowerPoint 演示文稿</vt:lpstr>
      <vt:lpstr>示例源代码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Administrator</cp:lastModifiedBy>
  <cp:revision>30</cp:revision>
  <dcterms:created xsi:type="dcterms:W3CDTF">2022-08-03T04:56:38Z</dcterms:created>
  <dcterms:modified xsi:type="dcterms:W3CDTF">2022-08-29T23:23:27Z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2022-08-03T00:00:00Z</vt:filetime>
  </property>
</Properties>
</file>